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2"/>
  </p:notesMasterIdLst>
  <p:handoutMasterIdLst>
    <p:handoutMasterId r:id="rId23"/>
  </p:handoutMasterIdLst>
  <p:sldIdLst>
    <p:sldId id="592" r:id="rId2"/>
    <p:sldId id="826" r:id="rId3"/>
    <p:sldId id="827" r:id="rId4"/>
    <p:sldId id="830" r:id="rId5"/>
    <p:sldId id="831" r:id="rId6"/>
    <p:sldId id="840" r:id="rId7"/>
    <p:sldId id="839" r:id="rId8"/>
    <p:sldId id="841" r:id="rId9"/>
    <p:sldId id="842" r:id="rId10"/>
    <p:sldId id="843" r:id="rId11"/>
    <p:sldId id="845" r:id="rId12"/>
    <p:sldId id="844" r:id="rId13"/>
    <p:sldId id="849" r:id="rId14"/>
    <p:sldId id="847" r:id="rId15"/>
    <p:sldId id="846" r:id="rId16"/>
    <p:sldId id="848" r:id="rId17"/>
    <p:sldId id="850" r:id="rId18"/>
    <p:sldId id="851" r:id="rId19"/>
    <p:sldId id="852" r:id="rId20"/>
    <p:sldId id="8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06"/>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95329"/>
  </p:normalViewPr>
  <p:slideViewPr>
    <p:cSldViewPr snapToGrid="0" snapToObjects="1">
      <p:cViewPr>
        <p:scale>
          <a:sx n="77" d="100"/>
          <a:sy n="77" d="100"/>
        </p:scale>
        <p:origin x="17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9/15/25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9/15/25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10</a:t>
            </a:fld>
            <a:endParaRPr lang="en-US"/>
          </a:p>
        </p:txBody>
      </p:sp>
    </p:spTree>
    <p:extLst>
      <p:ext uri="{BB962C8B-B14F-4D97-AF65-F5344CB8AC3E}">
        <p14:creationId xmlns:p14="http://schemas.microsoft.com/office/powerpoint/2010/main" val="3656039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9/15/25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9/15/25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9/15/25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9/15/25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9/15/25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9/15/25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15101C-B8D8-B51E-CE43-8F49553F2992}"/>
              </a:ext>
            </a:extLst>
          </p:cNvPr>
          <p:cNvPicPr>
            <a:picLocks noChangeAspect="1"/>
          </p:cNvPicPr>
          <p:nvPr/>
        </p:nvPicPr>
        <p:blipFill>
          <a:blip r:embed="rId3"/>
          <a:stretch>
            <a:fillRect/>
          </a:stretch>
        </p:blipFill>
        <p:spPr>
          <a:xfrm>
            <a:off x="6705600" y="3657600"/>
            <a:ext cx="3911599" cy="897467"/>
          </a:xfrm>
          <a:prstGeom prst="rect">
            <a:avLst/>
          </a:prstGeom>
        </p:spPr>
      </p:pic>
    </p:spTree>
    <p:extLst>
      <p:ext uri="{BB962C8B-B14F-4D97-AF65-F5344CB8AC3E}">
        <p14:creationId xmlns:p14="http://schemas.microsoft.com/office/powerpoint/2010/main" val="318422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E16389-3134-EDD1-8486-00CA59E397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91320-D158-9271-306C-695EFDB4BDFE}"/>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44EB3B2B-3BBF-8E7E-8985-C3C395165C9F}"/>
              </a:ext>
            </a:extLst>
          </p:cNvPr>
          <p:cNvSpPr>
            <a:spLocks noGrp="1"/>
          </p:cNvSpPr>
          <p:nvPr>
            <p:ph type="subTitle" idx="1"/>
          </p:nvPr>
        </p:nvSpPr>
        <p:spPr>
          <a:xfrm>
            <a:off x="0" y="-1"/>
            <a:ext cx="10784586" cy="6835139"/>
          </a:xfrm>
        </p:spPr>
        <p:txBody>
          <a:bodyPr>
            <a:noAutofit/>
          </a:bodyPr>
          <a:lstStyle/>
          <a:p>
            <a:pPr algn="l"/>
            <a:r>
              <a:rPr lang="en-US" sz="2100" dirty="0">
                <a:solidFill>
                  <a:schemeClr val="bg1"/>
                </a:solidFill>
                <a:latin typeface="Goudy Old Style" panose="02020502050305020303" pitchFamily="18" charset="77"/>
              </a:rPr>
              <a:t>already come much more than halfway round the island. "Look!" said Lucy suddenly. "What's that?" She pointed to a long, silvery, snake-like thing that lay across the beach. "A stream! A stream!" shouted the others, and, tired as they were, they lost no time in clattering down the rocks and racing to the fresh water. They knew that the stream would be better to drink farther up, away from the beach, so they went at once to the spot where it came out of the wood.</a:t>
            </a:r>
          </a:p>
          <a:p>
            <a:pPr algn="l"/>
            <a:r>
              <a:rPr lang="en-US" sz="2100" dirty="0">
                <a:solidFill>
                  <a:schemeClr val="bg1"/>
                </a:solidFill>
                <a:latin typeface="Goudy Old Style" panose="02020502050305020303" pitchFamily="18" charset="77"/>
              </a:rPr>
              <a:t>"Look here. We must explore the wood. Hermits and knights-errant and people like that always manage to live somehow if they're in a forest… "Come on," said Peter, "Ed is right. And we must try to do something. And it'll be better than going out into the glare and the sun again." So they all got up and began to follow the stream. It was very hard work. They had to stoop under branches and climb over branches, and they blundered…and tore their clothes and got their feet wet in the stream; and still there was no noise at all except the noise of the stream and the noises they were making themselves. They were beginning to get very tired of it when they noticed a delicious smell, and then a flash of bright </a:t>
            </a:r>
            <a:r>
              <a:rPr lang="en-US" sz="2100" dirty="0" err="1">
                <a:solidFill>
                  <a:schemeClr val="bg1"/>
                </a:solidFill>
                <a:latin typeface="Goudy Old Style" panose="02020502050305020303" pitchFamily="18" charset="77"/>
              </a:rPr>
              <a:t>colour</a:t>
            </a:r>
            <a:r>
              <a:rPr lang="en-US" sz="2100" dirty="0">
                <a:solidFill>
                  <a:schemeClr val="bg1"/>
                </a:solidFill>
                <a:latin typeface="Goudy Old Style" panose="02020502050305020303" pitchFamily="18" charset="77"/>
              </a:rPr>
              <a:t> high above them at the top of the right bank. "I say!" exclaimed Lucy. "I do believe that's an apple tree." It was. They panted up the steep bank, forced their way through some brambles, and found themselves standing round an old tree that was heavy with large yellowish golden apples as firm and juicy as you could wish to see. "And this is not the only tree," said Edmund with his mouth full of apple. "Look there-and there." "Why, there are dozens of them," said Susan, throwing away the core of her first apple and picking her second. "This must have been an orchard — long, long ago, before the place went wild and the wood grew up." "Then this was once an inhabited island," said Peter. "And what's that?" said Lucy, pointing ahead. "By Jove, it's a wall," said Peter. "An old stone wall." Pressing their way between the laden branches they reached the wall. It was very old, and broken down in places, with moss and </a:t>
            </a:r>
            <a:r>
              <a:rPr lang="en-US" sz="2100" dirty="0" err="1">
                <a:solidFill>
                  <a:schemeClr val="bg1"/>
                </a:solidFill>
                <a:latin typeface="Goudy Old Style" panose="02020502050305020303" pitchFamily="18" charset="77"/>
              </a:rPr>
              <a:t>wallf</a:t>
            </a:r>
            <a:r>
              <a:rPr lang="en-US" sz="2100" dirty="0">
                <a:solidFill>
                  <a:schemeClr val="bg1"/>
                </a:solidFill>
                <a:latin typeface="Goudy Old Style" panose="02020502050305020303" pitchFamily="18" charset="77"/>
              </a:rPr>
              <a:t> lowers growing on it, but it was higher than all but the tallest trees. And when they came quite close to it they found a great arch which must once have</a:t>
            </a:r>
          </a:p>
        </p:txBody>
      </p:sp>
      <p:sp>
        <p:nvSpPr>
          <p:cNvPr id="6" name="Rectangle 2">
            <a:extLst>
              <a:ext uri="{FF2B5EF4-FFF2-40B4-BE49-F238E27FC236}">
                <a16:creationId xmlns:a16="http://schemas.microsoft.com/office/drawing/2014/main" id="{8A625D06-E125-5A2C-7A43-B1A728040A5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9275E09-C362-CAA7-25C5-D393BC0BE3C3}"/>
              </a:ext>
            </a:extLst>
          </p:cNvPr>
          <p:cNvPicPr>
            <a:picLocks noChangeAspect="1"/>
          </p:cNvPicPr>
          <p:nvPr/>
        </p:nvPicPr>
        <p:blipFill>
          <a:blip r:embed="rId3"/>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349267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55970A-8533-004D-5110-F2131EB29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29322-337A-CB54-87B0-0AC7E833CF3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DB7FB1C-E1D6-BF68-3198-3C336E7F5CC2}"/>
              </a:ext>
            </a:extLst>
          </p:cNvPr>
          <p:cNvSpPr>
            <a:spLocks noGrp="1"/>
          </p:cNvSpPr>
          <p:nvPr>
            <p:ph type="subTitle" idx="1"/>
          </p:nvPr>
        </p:nvSpPr>
        <p:spPr>
          <a:xfrm>
            <a:off x="0" y="-1"/>
            <a:ext cx="10784586" cy="6835139"/>
          </a:xfrm>
        </p:spPr>
        <p:txBody>
          <a:bodyPr>
            <a:noAutofit/>
          </a:bodyPr>
          <a:lstStyle/>
          <a:p>
            <a:pPr algn="l"/>
            <a:r>
              <a:rPr lang="en-US" sz="2100" dirty="0">
                <a:solidFill>
                  <a:schemeClr val="bg1"/>
                </a:solidFill>
                <a:latin typeface="Goudy Old Style" panose="02020502050305020303" pitchFamily="18" charset="77"/>
              </a:rPr>
              <a:t>had a gate in it but was now almost filled up with the largest of all the apple trees. They had to break some of the branches to get past, and when they had done so they all blinked because the daylight became suddenly much brighter. They found themselves in a wide open place with walls all round it. In here there were no trees, only level grass and daisies, and ivy, and grey walls. It was a bright, secret, quiet place, and rather sad; and all four stepped out into the middle of it, glad to be able to straighten their backs and move their limbs freely.”</a:t>
            </a:r>
          </a:p>
        </p:txBody>
      </p:sp>
      <p:sp>
        <p:nvSpPr>
          <p:cNvPr id="6" name="Rectangle 2">
            <a:extLst>
              <a:ext uri="{FF2B5EF4-FFF2-40B4-BE49-F238E27FC236}">
                <a16:creationId xmlns:a16="http://schemas.microsoft.com/office/drawing/2014/main" id="{138BCC94-2CAA-FC6D-36B9-CACA4B00BA9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6FDA7246-C599-FA33-3ADB-F0763BA1001A}"/>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399279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40975D8-5BEA-A25B-4A90-6EB14B40D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1B9524-5233-E85A-49C9-B353CE4055AA}"/>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A8B0714-A18D-E874-6FEC-9B46B577841B}"/>
              </a:ext>
            </a:extLst>
          </p:cNvPr>
          <p:cNvSpPr>
            <a:spLocks noGrp="1"/>
          </p:cNvSpPr>
          <p:nvPr>
            <p:ph type="subTitle" idx="1"/>
          </p:nvPr>
        </p:nvSpPr>
        <p:spPr>
          <a:xfrm>
            <a:off x="-1" y="-1"/>
            <a:ext cx="10938933" cy="6835139"/>
          </a:xfrm>
        </p:spPr>
        <p:txBody>
          <a:bodyPr>
            <a:normAutofit fontScale="32500" lnSpcReduction="20000"/>
          </a:bodyPr>
          <a:lstStyle/>
          <a:p>
            <a:pPr algn="l"/>
            <a:endParaRPr lang="en-US" sz="8400" b="1" dirty="0">
              <a:solidFill>
                <a:schemeClr val="bg1"/>
              </a:solidFill>
              <a:latin typeface="Goudy Old Style" panose="02020502050305020303" pitchFamily="18" charset="77"/>
            </a:endParaRPr>
          </a:p>
          <a:p>
            <a:pPr algn="l"/>
            <a:r>
              <a:rPr lang="en-US" sz="8400" b="1" u="sng" dirty="0">
                <a:solidFill>
                  <a:schemeClr val="bg1"/>
                </a:solidFill>
                <a:latin typeface="Goudy Old Style" panose="02020502050305020303" pitchFamily="18" charset="77"/>
              </a:rPr>
              <a:t>Themes</a:t>
            </a:r>
            <a:r>
              <a:rPr lang="en-US" sz="4400" b="1" u="sng" dirty="0">
                <a:solidFill>
                  <a:schemeClr val="bg1"/>
                </a:solidFill>
                <a:latin typeface="Goudy Old Style" panose="02020502050305020303" pitchFamily="18" charset="77"/>
              </a:rPr>
              <a:t>   </a:t>
            </a:r>
          </a:p>
          <a:p>
            <a:pPr algn="l"/>
            <a:r>
              <a:rPr lang="en-US" sz="4400" b="1" dirty="0">
                <a:solidFill>
                  <a:schemeClr val="bg1"/>
                </a:solidFill>
                <a:latin typeface="Goudy Old Style" panose="02020502050305020303" pitchFamily="18" charset="77"/>
              </a:rPr>
              <a:t>                                                                                                                                                                                                                                                                                    </a:t>
            </a:r>
            <a:r>
              <a:rPr lang="en-US" sz="6500" b="1" u="sng" dirty="0">
                <a:solidFill>
                  <a:schemeClr val="bg1"/>
                </a:solidFill>
                <a:latin typeface="Goudy Old Style" panose="02020502050305020303" pitchFamily="18" charset="77"/>
              </a:rPr>
              <a:t>The call to Narnia/the Kingdom often comes when you do not expect it and aren’t looking for it</a:t>
            </a:r>
          </a:p>
          <a:p>
            <a:pPr algn="l"/>
            <a:endParaRPr lang="en-US" sz="6800" b="1" dirty="0">
              <a:solidFill>
                <a:schemeClr val="bg1"/>
              </a:solidFill>
              <a:latin typeface="Goudy Old Style" panose="02020502050305020303" pitchFamily="18" charset="77"/>
            </a:endParaRPr>
          </a:p>
          <a:p>
            <a:pPr algn="l">
              <a:lnSpc>
                <a:spcPct val="110000"/>
              </a:lnSpc>
              <a:spcBef>
                <a:spcPts val="0"/>
              </a:spcBef>
            </a:pPr>
            <a:r>
              <a:rPr lang="en-US" sz="6800" dirty="0">
                <a:solidFill>
                  <a:schemeClr val="bg1"/>
                </a:solidFill>
                <a:latin typeface="Goudy Old Style" panose="02020502050305020303" pitchFamily="18" charset="77"/>
              </a:rPr>
              <a:t>“The first part of the journey, when they were all together, always seemed to be part of the holidays; but now when they would be saying good-bye and going different ways so soon, everyone felt that the holidays were really over and everyone felt their term-time feelings beginning again, and they were all rather gloomy and no one could think of anything to say…It was an empty, sleepy, country station and there was hardly anyone on the platform except themselves. Suddenly Lucy gave a sharp little cry, like someone who has been stung by a wasp. "What's up, Lu?" said Edmund — and then suddenly broke off and made a noise like "Ow!" "What on earth—",began Peter…"I'm not touching you," said Susan. "Someone is pulling me. Oh…stop it!" Everyone noticed that all the others' faces had gone very white. "I felt just the same," said Edmund in a breathless voice. "As if I were being dragged along. A most frightful pulling-ugh! it's beginning again." "Me too," said Lucy. "Oh, I can't bear it." "Look sharp!" shouted Edmund. "All catch hands and keep together. This is magic — I can tell by the feeling. Quick!”</a:t>
            </a:r>
            <a:endParaRPr lang="en-US" sz="68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4CA68706-8811-A96C-3D1F-A5D083B54AE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36D985F-FDBC-0A40-561A-74503BD46A35}"/>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148416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BC6D14-5AB9-341C-FC7B-7727BE6DE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C6A89A-7DF0-D29A-3223-3FD79850210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A38A986B-BB70-ACF7-2EA6-C1A8A620BB1B}"/>
              </a:ext>
            </a:extLst>
          </p:cNvPr>
          <p:cNvSpPr>
            <a:spLocks noGrp="1"/>
          </p:cNvSpPr>
          <p:nvPr>
            <p:ph type="subTitle" idx="1"/>
          </p:nvPr>
        </p:nvSpPr>
        <p:spPr>
          <a:xfrm>
            <a:off x="-1" y="-1"/>
            <a:ext cx="10938933" cy="6835139"/>
          </a:xfrm>
        </p:spPr>
        <p:txBody>
          <a:bodyPr>
            <a:normAutofit/>
          </a:bodyPr>
          <a:lstStyle/>
          <a:p>
            <a:pPr algn="l"/>
            <a:r>
              <a:rPr lang="en-US" sz="2200" b="0" i="1" dirty="0">
                <a:solidFill>
                  <a:schemeClr val="bg1"/>
                </a:solidFill>
                <a:effectLst/>
                <a:latin typeface="Goudy Old Style" panose="02020502050305020303" pitchFamily="18" charset="77"/>
              </a:rPr>
              <a:t>At Caesarea there was a man named Cornelius, a centurion in what was known as the Italian Regiment. He and all his family were devout and God-fearing; he gave generously to those in need and prayed to God regularly. </a:t>
            </a:r>
            <a:r>
              <a:rPr lang="en-US" sz="2200" b="1" i="1" baseline="30000" dirty="0">
                <a:solidFill>
                  <a:schemeClr val="bg1"/>
                </a:solidFill>
                <a:effectLst/>
                <a:latin typeface="Goudy Old Style" panose="02020502050305020303" pitchFamily="18" charset="77"/>
              </a:rPr>
              <a:t> </a:t>
            </a:r>
            <a:r>
              <a:rPr lang="en-US" sz="2200" b="0" i="1" dirty="0">
                <a:solidFill>
                  <a:schemeClr val="bg1"/>
                </a:solidFill>
                <a:effectLst/>
                <a:latin typeface="Goudy Old Style" panose="02020502050305020303" pitchFamily="18" charset="77"/>
              </a:rPr>
              <a:t>One day at about three in the afternoon he had a vision. He distinctly saw an angel of God, who came to him and said, “</a:t>
            </a:r>
            <a:r>
              <a:rPr lang="en-US" sz="2200" b="0" i="1" dirty="0" err="1">
                <a:solidFill>
                  <a:schemeClr val="bg1"/>
                </a:solidFill>
                <a:effectLst/>
                <a:latin typeface="Goudy Old Style" panose="02020502050305020303" pitchFamily="18" charset="77"/>
              </a:rPr>
              <a:t>Cornelius!”Cornelius</a:t>
            </a:r>
            <a:r>
              <a:rPr lang="en-US" sz="2200" b="0" i="1" dirty="0">
                <a:solidFill>
                  <a:schemeClr val="bg1"/>
                </a:solidFill>
                <a:effectLst/>
                <a:latin typeface="Goudy Old Style" panose="02020502050305020303" pitchFamily="18" charset="77"/>
              </a:rPr>
              <a:t> stared at him in fear. “What is it, Lord?” he asked. The angel answered, “Your prayers and gifts to the poor have come up as a memorial offering before God. Now send men to Joppa to bring back a man named Simon who is called Peter. He is staying with Simon the tanner, whose house is by the sea.”</a:t>
            </a:r>
            <a:r>
              <a:rPr lang="en-US" sz="2200" b="0" dirty="0">
                <a:solidFill>
                  <a:schemeClr val="bg1"/>
                </a:solidFill>
                <a:effectLst/>
                <a:latin typeface="Goudy Old Style" panose="02020502050305020303" pitchFamily="18" charset="77"/>
              </a:rPr>
              <a:t>(Acts 10:3-6</a:t>
            </a:r>
            <a:r>
              <a:rPr lang="en-US" sz="2200" b="0" i="1" dirty="0">
                <a:solidFill>
                  <a:schemeClr val="bg1"/>
                </a:solidFill>
                <a:effectLst/>
                <a:latin typeface="Goudy Old Style" panose="02020502050305020303" pitchFamily="18" charset="77"/>
              </a:rPr>
              <a:t>)</a:t>
            </a:r>
            <a:r>
              <a:rPr lang="en-US" sz="2200" b="0" i="1" dirty="0">
                <a:solidFill>
                  <a:srgbClr val="000000"/>
                </a:solidFill>
                <a:effectLst/>
                <a:latin typeface="Goudy Old Style" panose="02020502050305020303" pitchFamily="18" charset="77"/>
              </a:rPr>
              <a:t> </a:t>
            </a:r>
            <a:r>
              <a:rPr lang="en-US" sz="2200" b="0" i="1" dirty="0">
                <a:solidFill>
                  <a:schemeClr val="bg1"/>
                </a:solidFill>
                <a:effectLst/>
                <a:latin typeface="Goudy Old Style" panose="02020502050305020303" pitchFamily="18" charset="77"/>
              </a:rPr>
              <a:t>Samuel was lying down in the house of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where the ark of God was.</a:t>
            </a:r>
            <a:r>
              <a:rPr lang="en-US" sz="2200" b="1" i="1" baseline="30000" dirty="0">
                <a:solidFill>
                  <a:schemeClr val="bg1"/>
                </a:solidFill>
                <a:effectLst/>
                <a:latin typeface="Goudy Old Style" panose="02020502050305020303" pitchFamily="18" charset="77"/>
              </a:rPr>
              <a:t> </a:t>
            </a:r>
            <a:r>
              <a:rPr lang="en-US" sz="2200" b="0" i="1" dirty="0">
                <a:solidFill>
                  <a:schemeClr val="bg1"/>
                </a:solidFill>
                <a:effectLst/>
                <a:latin typeface="Goudy Old Style" panose="02020502050305020303" pitchFamily="18" charset="77"/>
              </a:rPr>
              <a:t>Then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called Samuel. Samuel answered, “Here I am.” And he ran to Eli and said, “Here I am; you called me…”But Eli said, “I did not call; go back and lie down.” So he went and lay down. Again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called, “Samuel!” And Samuel got up and went to Eli and said, “Here I am; you called </a:t>
            </a:r>
            <a:r>
              <a:rPr lang="en-US" sz="2200" b="0" i="1" dirty="0" err="1">
                <a:solidFill>
                  <a:schemeClr val="bg1"/>
                </a:solidFill>
                <a:effectLst/>
                <a:latin typeface="Goudy Old Style" panose="02020502050305020303" pitchFamily="18" charset="77"/>
              </a:rPr>
              <a:t>me.”“My</a:t>
            </a:r>
            <a:r>
              <a:rPr lang="en-US" sz="2200" b="0" i="1" dirty="0">
                <a:solidFill>
                  <a:schemeClr val="bg1"/>
                </a:solidFill>
                <a:effectLst/>
                <a:latin typeface="Goudy Old Style" panose="02020502050305020303" pitchFamily="18" charset="77"/>
              </a:rPr>
              <a:t> son,” Eli said, “I did not call; go back and lie down.” A third time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called, “Samuel!” And Samuel got up and went to Eli and said, “Here I am; you called me.” Then Eli realized that the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was calling the boy. So Eli told Samuel, “Go and lie down, and if he calls you, say, ‘Speak, </a:t>
            </a:r>
            <a:r>
              <a:rPr lang="en-US" sz="2200" b="0" i="1" cap="small" dirty="0">
                <a:solidFill>
                  <a:schemeClr val="bg1"/>
                </a:solidFill>
                <a:effectLst/>
                <a:latin typeface="Goudy Old Style" panose="02020502050305020303" pitchFamily="18" charset="77"/>
              </a:rPr>
              <a:t>Lord</a:t>
            </a:r>
            <a:r>
              <a:rPr lang="en-US" sz="2200" b="0" i="1" dirty="0">
                <a:solidFill>
                  <a:schemeClr val="bg1"/>
                </a:solidFill>
                <a:effectLst/>
                <a:latin typeface="Goudy Old Style" panose="02020502050305020303" pitchFamily="18" charset="77"/>
              </a:rPr>
              <a:t>, for your servant is listening.” (</a:t>
            </a:r>
            <a:r>
              <a:rPr lang="en-US" sz="2200" b="0" dirty="0">
                <a:solidFill>
                  <a:schemeClr val="bg1"/>
                </a:solidFill>
                <a:effectLst/>
                <a:latin typeface="Goudy Old Style" panose="02020502050305020303" pitchFamily="18" charset="77"/>
              </a:rPr>
              <a:t>I Samuel 3:3-9)</a:t>
            </a:r>
          </a:p>
          <a:p>
            <a:pPr algn="l"/>
            <a:endParaRPr lang="en-US" sz="6400" dirty="0">
              <a:solidFill>
                <a:schemeClr val="bg1"/>
              </a:solidFill>
              <a:latin typeface="Goudy Old Style" panose="02020502050305020303" pitchFamily="18" charset="77"/>
            </a:endParaRPr>
          </a:p>
          <a:p>
            <a:pPr algn="l"/>
            <a:endParaRPr lang="en-US" sz="6400" b="0" dirty="0">
              <a:solidFill>
                <a:schemeClr val="bg1"/>
              </a:solidFill>
              <a:effectLst/>
              <a:latin typeface="Goudy Old Style" panose="02020502050305020303" pitchFamily="18" charset="77"/>
            </a:endParaRPr>
          </a:p>
          <a:p>
            <a:pPr algn="l"/>
            <a:endParaRPr lang="en-US" sz="6400" dirty="0">
              <a:solidFill>
                <a:schemeClr val="bg1"/>
              </a:solidFill>
              <a:latin typeface="Goudy Old Style" panose="02020502050305020303" pitchFamily="18" charset="77"/>
            </a:endParaRPr>
          </a:p>
          <a:p>
            <a:pPr algn="l"/>
            <a:endParaRPr lang="en-US" sz="6400" b="0" dirty="0">
              <a:solidFill>
                <a:schemeClr val="bg1"/>
              </a:solidFill>
              <a:effectLst/>
              <a:latin typeface="Goudy Old Style" panose="02020502050305020303" pitchFamily="18" charset="77"/>
            </a:endParaRPr>
          </a:p>
          <a:p>
            <a:pPr algn="l"/>
            <a:endParaRPr lang="en-US" sz="6400" dirty="0">
              <a:solidFill>
                <a:schemeClr val="bg1"/>
              </a:solidFill>
              <a:latin typeface="Goudy Old Style" panose="02020502050305020303" pitchFamily="18" charset="77"/>
            </a:endParaRPr>
          </a:p>
          <a:p>
            <a:pPr algn="l"/>
            <a:endParaRPr lang="en-US" sz="6400" b="0" dirty="0">
              <a:solidFill>
                <a:schemeClr val="bg1"/>
              </a:solidFill>
              <a:effectLst/>
              <a:latin typeface="Goudy Old Style" panose="02020502050305020303" pitchFamily="18" charset="77"/>
            </a:endParaRPr>
          </a:p>
          <a:p>
            <a:pPr algn="l"/>
            <a:endParaRPr lang="en-US" sz="6400" dirty="0">
              <a:solidFill>
                <a:schemeClr val="bg1"/>
              </a:solidFill>
              <a:latin typeface="Goudy Old Style" panose="02020502050305020303" pitchFamily="18" charset="77"/>
            </a:endParaRPr>
          </a:p>
          <a:p>
            <a:pPr algn="l"/>
            <a:endParaRPr lang="en-US" sz="64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4EAC48E1-A947-B6C7-E521-84E7DCF87D15}"/>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3DBF30E2-425E-F78D-67BA-9A8BEC268312}"/>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402383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A8EE3C-3CB9-A98C-8A8C-532C2B8E9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AF815-31E9-E5D0-BE07-956B9D8FEB3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4E07265-C45E-5631-B0CD-EA90ADD6B8A4}"/>
              </a:ext>
            </a:extLst>
          </p:cNvPr>
          <p:cNvSpPr>
            <a:spLocks noGrp="1"/>
          </p:cNvSpPr>
          <p:nvPr>
            <p:ph type="subTitle" idx="1"/>
          </p:nvPr>
        </p:nvSpPr>
        <p:spPr>
          <a:xfrm>
            <a:off x="-1" y="-1"/>
            <a:ext cx="10938933" cy="6835139"/>
          </a:xfrm>
        </p:spPr>
        <p:txBody>
          <a:bodyPr>
            <a:normAutofit fontScale="85000" lnSpcReduction="20000"/>
          </a:bodyPr>
          <a:lstStyle/>
          <a:p>
            <a:pPr algn="l"/>
            <a:r>
              <a:rPr lang="en-US" sz="2500" b="1" dirty="0">
                <a:solidFill>
                  <a:schemeClr val="bg1"/>
                </a:solidFill>
                <a:latin typeface="Goudy Old Style" panose="02020502050305020303" pitchFamily="18" charset="77"/>
              </a:rPr>
              <a:t>There is wisdom in being guided by “the books”</a:t>
            </a:r>
          </a:p>
          <a:p>
            <a:pPr algn="l"/>
            <a:r>
              <a:rPr lang="en-US" sz="2500" dirty="0">
                <a:solidFill>
                  <a:schemeClr val="bg1"/>
                </a:solidFill>
                <a:latin typeface="Goudy Old Style" panose="02020502050305020303" pitchFamily="18" charset="77"/>
              </a:rPr>
              <a:t>“Everyone else now felt thirsty, as one usually is after wading in salt water under a hot sun. "It's like being shipwrecked," remarked Edmund. "In the books they always find springs of clear, fresh water on the island. We'd better go and look for them.”… "Look here. There's only one thing to be done. We must explore the wood. Hermits and knights-errant and people like that always manage to live somehow if they're in a forest.”</a:t>
            </a:r>
          </a:p>
          <a:p>
            <a:pPr algn="l"/>
            <a:r>
              <a:rPr lang="en-US" sz="2500" b="0" i="1" dirty="0">
                <a:solidFill>
                  <a:schemeClr val="bg1"/>
                </a:solidFill>
                <a:effectLst/>
                <a:latin typeface="Goudy Old Style" panose="02020502050305020303" pitchFamily="18" charset="77"/>
              </a:rPr>
              <a:t>“Ask the former generation and find out what their ancestors learned, for we were born only yesterday and know nothing, and our days on earth are but a shadow.”</a:t>
            </a:r>
            <a:r>
              <a:rPr lang="en-US" sz="1700" b="0" i="1" dirty="0">
                <a:solidFill>
                  <a:schemeClr val="bg1"/>
                </a:solidFill>
                <a:effectLst/>
                <a:latin typeface="Goudy Old Style" panose="02020502050305020303" pitchFamily="18" charset="77"/>
              </a:rPr>
              <a:t> </a:t>
            </a:r>
            <a:r>
              <a:rPr lang="en-US" sz="1700" b="0" dirty="0">
                <a:solidFill>
                  <a:schemeClr val="bg1"/>
                </a:solidFill>
                <a:effectLst/>
                <a:latin typeface="Goudy Old Style" panose="02020502050305020303" pitchFamily="18" charset="77"/>
              </a:rPr>
              <a:t>(Job 8:8-9</a:t>
            </a:r>
            <a:r>
              <a:rPr lang="en-US" sz="2300" b="0" dirty="0">
                <a:solidFill>
                  <a:schemeClr val="bg1"/>
                </a:solidFill>
                <a:effectLst/>
                <a:latin typeface="Goudy Old Style" panose="02020502050305020303" pitchFamily="18" charset="77"/>
              </a:rPr>
              <a:t>) </a:t>
            </a:r>
            <a:r>
              <a:rPr lang="en-US" sz="2500" i="1" dirty="0">
                <a:solidFill>
                  <a:schemeClr val="bg1"/>
                </a:solidFill>
                <a:latin typeface="Goudy Old Style" panose="02020502050305020303" pitchFamily="18" charset="77"/>
              </a:rPr>
              <a:t>Remember the days of old; consider the years of many generations; ask your father, and he will show you, your elders, and they will tell you. </a:t>
            </a:r>
            <a:r>
              <a:rPr lang="en-US" sz="2500" dirty="0">
                <a:solidFill>
                  <a:schemeClr val="bg1"/>
                </a:solidFill>
                <a:latin typeface="Goudy Old Style" panose="02020502050305020303" pitchFamily="18" charset="77"/>
              </a:rPr>
              <a:t>(Deut. 32:7</a:t>
            </a:r>
            <a:r>
              <a:rPr lang="en-US" sz="2500" i="1" dirty="0">
                <a:solidFill>
                  <a:schemeClr val="bg1"/>
                </a:solidFill>
                <a:latin typeface="Goudy Old Style" panose="02020502050305020303" pitchFamily="18" charset="77"/>
              </a:rPr>
              <a:t>) </a:t>
            </a:r>
            <a:r>
              <a:rPr lang="en-US" sz="2500" b="0" i="1" dirty="0">
                <a:solidFill>
                  <a:schemeClr val="bg1"/>
                </a:solidFill>
                <a:effectLst/>
                <a:latin typeface="Goudy Old Style" panose="02020502050305020303" pitchFamily="18" charset="77"/>
              </a:rPr>
              <a:t>I will open my mouth with a parable; I will utter hidden things, things from of old—things we have heard and known, things our ancestors have told us. We will not hide them from their descendants; we will tell the next generation the praiseworthy deeds of the </a:t>
            </a:r>
            <a:r>
              <a:rPr lang="en-US" sz="2500" b="0" i="1" cap="small" dirty="0">
                <a:solidFill>
                  <a:schemeClr val="bg1"/>
                </a:solidFill>
                <a:effectLst/>
                <a:latin typeface="Goudy Old Style" panose="02020502050305020303" pitchFamily="18" charset="77"/>
              </a:rPr>
              <a:t>Lord</a:t>
            </a:r>
            <a:r>
              <a:rPr lang="en-US" sz="2500" b="0" i="1" dirty="0">
                <a:solidFill>
                  <a:schemeClr val="bg1"/>
                </a:solidFill>
                <a:effectLst/>
                <a:latin typeface="Goudy Old Style" panose="02020502050305020303" pitchFamily="18" charset="77"/>
              </a:rPr>
              <a:t>, his power, and the wonders he has done. </a:t>
            </a:r>
            <a:r>
              <a:rPr lang="en-US" sz="1600" b="0" dirty="0">
                <a:solidFill>
                  <a:schemeClr val="bg1"/>
                </a:solidFill>
                <a:effectLst/>
                <a:latin typeface="Goudy Old Style" panose="02020502050305020303" pitchFamily="18" charset="77"/>
              </a:rPr>
              <a:t>(Ps. 78:2-4)</a:t>
            </a:r>
          </a:p>
          <a:p>
            <a:pPr algn="l"/>
            <a:endParaRPr lang="en-US" sz="1600" b="0" dirty="0">
              <a:solidFill>
                <a:schemeClr val="bg1"/>
              </a:solidFill>
              <a:effectLst/>
              <a:latin typeface="Goudy Old Style" panose="02020502050305020303" pitchFamily="18" charset="77"/>
            </a:endParaRPr>
          </a:p>
          <a:p>
            <a:pPr algn="l"/>
            <a:r>
              <a:rPr lang="en-US" sz="2500" b="0" i="0" dirty="0">
                <a:solidFill>
                  <a:schemeClr val="bg1"/>
                </a:solidFill>
                <a:effectLst/>
                <a:latin typeface="Goudy Old Style" panose="02020502050305020303" pitchFamily="18" charset="77"/>
              </a:rPr>
              <a:t>From J.R.R. Tolkien </a:t>
            </a:r>
            <a:r>
              <a:rPr lang="en-US" sz="2500" b="0" i="1" dirty="0">
                <a:solidFill>
                  <a:schemeClr val="bg1"/>
                </a:solidFill>
                <a:effectLst/>
                <a:latin typeface="Goudy Old Style" panose="02020502050305020303" pitchFamily="18" charset="77"/>
              </a:rPr>
              <a:t>The Lord of the Rings</a:t>
            </a:r>
            <a:r>
              <a:rPr lang="en-US" sz="2500" b="0" i="0" dirty="0">
                <a:solidFill>
                  <a:schemeClr val="bg1"/>
                </a:solidFill>
                <a:effectLst/>
                <a:latin typeface="Goudy Old Style" panose="02020502050305020303" pitchFamily="18" charset="77"/>
              </a:rPr>
              <a:t>: “It's like in the great stories, Mr. Frodo. The ones that really mattered. Full of darkness and danger they were. And sometimes you didn't want to know the end. Because how could the end be happy? How could the world go back to the way it was when so much bad had happened? But in the end, it’s only a passing thing, this shadow. Even darkness must pass. A new day will come. And when the sun shines it will shine out the clearer. Those were the stories that stayed with you. That meant something, even if you were too small to understand why. But I think, Mr. Frodo, I do understand. I know now. Folk in those stories had lots of chances of turning back, only they didn’t. They kept going, because they were holding on to something. That there is some good in this world, and it's worth fighting for.”</a:t>
            </a:r>
            <a:endParaRPr lang="en-US" sz="2300" dirty="0">
              <a:solidFill>
                <a:schemeClr val="bg1"/>
              </a:solidFill>
              <a:effectLst/>
              <a:latin typeface="Goudy Old Style" panose="02020502050305020303" pitchFamily="18" charset="77"/>
            </a:endParaRPr>
          </a:p>
          <a:p>
            <a:pPr algn="just" fontAlgn="base"/>
            <a:r>
              <a:rPr lang="en-US" sz="2500" dirty="0">
                <a:solidFill>
                  <a:schemeClr val="bg1"/>
                </a:solidFill>
                <a:effectLst/>
                <a:latin typeface="Goudy Old Style" panose="02020502050305020303" pitchFamily="18" charset="77"/>
              </a:rPr>
              <a:t>From C.S. Lewis </a:t>
            </a:r>
            <a:r>
              <a:rPr lang="en-US" sz="2500" i="1" dirty="0">
                <a:solidFill>
                  <a:schemeClr val="bg1"/>
                </a:solidFill>
                <a:effectLst/>
                <a:latin typeface="Goudy Old Style" panose="02020502050305020303" pitchFamily="18" charset="77"/>
              </a:rPr>
              <a:t>Of Other Worlds</a:t>
            </a:r>
            <a:r>
              <a:rPr lang="en-US" sz="2500" dirty="0">
                <a:solidFill>
                  <a:schemeClr val="bg1"/>
                </a:solidFill>
                <a:effectLst/>
                <a:latin typeface="Goudy Old Style" panose="02020502050305020303" pitchFamily="18" charset="77"/>
              </a:rPr>
              <a:t>:</a:t>
            </a:r>
            <a:r>
              <a:rPr lang="en-US" sz="2500" i="1" dirty="0">
                <a:solidFill>
                  <a:schemeClr val="bg1"/>
                </a:solidFill>
                <a:effectLst/>
                <a:latin typeface="Goudy Old Style" panose="02020502050305020303" pitchFamily="18" charset="77"/>
              </a:rPr>
              <a:t> “</a:t>
            </a:r>
            <a:r>
              <a:rPr lang="en-US" sz="2500" dirty="0">
                <a:solidFill>
                  <a:schemeClr val="bg1"/>
                </a:solidFill>
                <a:effectLst/>
                <a:latin typeface="Goudy Old Style" panose="02020502050305020303" pitchFamily="18" charset="77"/>
              </a:rPr>
              <a:t>Since it is so likely that children will meet cruel enemies, let them at least have heard of brave knights and heroic courage. Otherwise you are making their destiny not brighter but darker.”</a:t>
            </a:r>
          </a:p>
        </p:txBody>
      </p:sp>
      <p:sp>
        <p:nvSpPr>
          <p:cNvPr id="6" name="Rectangle 2">
            <a:extLst>
              <a:ext uri="{FF2B5EF4-FFF2-40B4-BE49-F238E27FC236}">
                <a16:creationId xmlns:a16="http://schemas.microsoft.com/office/drawing/2014/main" id="{F35F951F-2398-B61B-22E4-15AE7CB4D60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D2B0D77-1F2F-D581-2A43-EB42B7CF51DC}"/>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354827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A11074-D466-1667-79AF-80E9E20E5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4A65E-5F89-D4CD-2302-FD0A165AF6B0}"/>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069564A0-6391-2600-AB0C-BB286650F107}"/>
              </a:ext>
            </a:extLst>
          </p:cNvPr>
          <p:cNvSpPr>
            <a:spLocks noGrp="1"/>
          </p:cNvSpPr>
          <p:nvPr>
            <p:ph type="subTitle" idx="1"/>
          </p:nvPr>
        </p:nvSpPr>
        <p:spPr>
          <a:xfrm>
            <a:off x="-1" y="-1"/>
            <a:ext cx="10938933" cy="6835139"/>
          </a:xfrm>
        </p:spPr>
        <p:txBody>
          <a:bodyPr>
            <a:normAutofit/>
          </a:bodyPr>
          <a:lstStyle/>
          <a:p>
            <a:pPr algn="l"/>
            <a:r>
              <a:rPr lang="en-US" sz="2100" b="1" dirty="0">
                <a:solidFill>
                  <a:schemeClr val="bg1"/>
                </a:solidFill>
                <a:latin typeface="Goudy Old Style" panose="02020502050305020303" pitchFamily="18" charset="77"/>
              </a:rPr>
              <a:t>Being proactive, accepting the adventure, and exploring are needful</a:t>
            </a:r>
          </a:p>
          <a:p>
            <a:pPr algn="l"/>
            <a:r>
              <a:rPr lang="en-US" sz="2100" dirty="0">
                <a:solidFill>
                  <a:schemeClr val="bg1"/>
                </a:solidFill>
                <a:latin typeface="Goudy Old Style" panose="02020502050305020303" pitchFamily="18" charset="77"/>
              </a:rPr>
              <a:t>"Look sharp!" shouted Edmund. "All catch hands and keep together. This is magic — I can tell by the feeling. Quick!" "It's like being shipwrecked," remarked Edmund. "In the books they always find springs of clear, fresh water on the island. We'd better go and look for them." "Look here. There's only one thing to be done. We must explore the wood. Hermits and knights-errant and people like that always manage to live somehow if they're in a forest. "Come on," said Peter, "Ed is right. And we must try to do something.”</a:t>
            </a:r>
          </a:p>
          <a:p>
            <a:pPr algn="l"/>
            <a:r>
              <a:rPr lang="en-US" sz="1600" b="0" i="0" dirty="0">
                <a:solidFill>
                  <a:srgbClr val="000000"/>
                </a:solidFill>
                <a:effectLst/>
                <a:latin typeface="system-ui"/>
              </a:rPr>
              <a:t> </a:t>
            </a:r>
            <a:r>
              <a:rPr lang="en-US" sz="2100" b="0" i="1" dirty="0">
                <a:solidFill>
                  <a:schemeClr val="bg1"/>
                </a:solidFill>
                <a:effectLst/>
                <a:latin typeface="Goudy Old Style" panose="02020502050305020303" pitchFamily="18" charset="77"/>
              </a:rPr>
              <a:t>But one thing I do: forgetting what lies behind and straining forward to what lies ahead, I press on toward the goal for the prize of the upward call of God in Christ Jesus</a:t>
            </a:r>
            <a:r>
              <a:rPr lang="en-US" sz="2100" b="0" i="0" dirty="0">
                <a:solidFill>
                  <a:schemeClr val="bg1"/>
                </a:solidFill>
                <a:effectLst/>
                <a:latin typeface="Goudy Old Style" panose="02020502050305020303" pitchFamily="18" charset="77"/>
              </a:rPr>
              <a:t>. </a:t>
            </a:r>
            <a:r>
              <a:rPr lang="en-US" sz="1600" b="0" i="0" dirty="0">
                <a:solidFill>
                  <a:schemeClr val="bg1"/>
                </a:solidFill>
                <a:effectLst/>
                <a:latin typeface="Goudy Old Style" panose="02020502050305020303" pitchFamily="18" charset="77"/>
              </a:rPr>
              <a:t>(Phil. 3:13-14)</a:t>
            </a:r>
            <a:r>
              <a:rPr lang="en-US" sz="1200" b="0" i="0" dirty="0">
                <a:solidFill>
                  <a:srgbClr val="000000"/>
                </a:solidFill>
                <a:effectLst/>
                <a:latin typeface="system-ui"/>
              </a:rPr>
              <a:t> </a:t>
            </a:r>
            <a:r>
              <a:rPr lang="en-US" sz="2100" b="0" i="1" dirty="0">
                <a:solidFill>
                  <a:schemeClr val="bg1"/>
                </a:solidFill>
                <a:effectLst/>
                <a:latin typeface="Goudy Old Style" panose="02020502050305020303" pitchFamily="18" charset="77"/>
              </a:rPr>
              <a:t>And I heard the voice of the Lord saying, “Whom shall I send, and who will go for us?” Then I said, “Here I am! Send me.” </a:t>
            </a:r>
            <a:r>
              <a:rPr lang="en-US" sz="1600" b="0" dirty="0">
                <a:solidFill>
                  <a:schemeClr val="bg1"/>
                </a:solidFill>
                <a:effectLst/>
                <a:latin typeface="Goudy Old Style" panose="02020502050305020303" pitchFamily="18" charset="77"/>
              </a:rPr>
              <a:t>(Is. 6:8)</a:t>
            </a:r>
            <a:r>
              <a:rPr lang="en-US" sz="1200" b="1" i="0" baseline="30000" dirty="0">
                <a:solidFill>
                  <a:srgbClr val="000000"/>
                </a:solidFill>
                <a:effectLst/>
                <a:latin typeface="system-ui"/>
              </a:rPr>
              <a:t> </a:t>
            </a:r>
            <a:r>
              <a:rPr lang="en-US" sz="2100" b="1" baseline="30000" dirty="0">
                <a:solidFill>
                  <a:schemeClr val="bg1"/>
                </a:solidFill>
                <a:latin typeface="Goudy Old Style" panose="02020502050305020303" pitchFamily="18" charset="77"/>
              </a:rPr>
              <a:t> </a:t>
            </a:r>
            <a:r>
              <a:rPr lang="en-US" sz="2100" b="0" i="1" dirty="0">
                <a:solidFill>
                  <a:schemeClr val="bg1"/>
                </a:solidFill>
                <a:effectLst/>
                <a:latin typeface="Goudy Old Style" panose="02020502050305020303" pitchFamily="18" charset="77"/>
              </a:rPr>
              <a:t>And they told him, “We came to the land to which you sent us. It flows with milk and honey, and this is its fruit. However, the people who dwell in the land are strong, and the cities are fortified and very large. And besides, we saw the descendants of Anak there. The Amalekites dwell in the land of the Negeb. The Hittites, the Jebusites, and the Amorites dwell in the hill country. And the Canaanites dwell by the sea, and along the Jordan.”</a:t>
            </a:r>
            <a:r>
              <a:rPr lang="en-US" sz="2100" b="1" i="1" baseline="30000" dirty="0">
                <a:solidFill>
                  <a:schemeClr val="bg1"/>
                </a:solidFill>
                <a:effectLst/>
                <a:latin typeface="Goudy Old Style" panose="02020502050305020303" pitchFamily="18" charset="77"/>
              </a:rPr>
              <a:t> </a:t>
            </a:r>
            <a:r>
              <a:rPr lang="en-US" sz="2100" b="0" i="1" dirty="0">
                <a:solidFill>
                  <a:schemeClr val="bg1"/>
                </a:solidFill>
                <a:effectLst/>
                <a:latin typeface="Goudy Old Style" panose="02020502050305020303" pitchFamily="18" charset="77"/>
              </a:rPr>
              <a:t>But Caleb quieted the people before Moses and said, “Let us go up at once and occupy it, for we are well able to overcome it.” </a:t>
            </a:r>
            <a:r>
              <a:rPr lang="en-US" sz="1700" b="0" i="0" dirty="0">
                <a:solidFill>
                  <a:schemeClr val="bg1"/>
                </a:solidFill>
                <a:effectLst/>
                <a:latin typeface="Goudy Old Style" panose="02020502050305020303" pitchFamily="18" charset="77"/>
              </a:rPr>
              <a:t>(Numbers 13:27-30</a:t>
            </a:r>
            <a:r>
              <a:rPr lang="en-US" sz="1700" dirty="0">
                <a:solidFill>
                  <a:schemeClr val="bg1"/>
                </a:solidFill>
                <a:latin typeface="Goudy Old Style" panose="02020502050305020303" pitchFamily="18" charset="77"/>
              </a:rPr>
              <a:t>)</a:t>
            </a:r>
          </a:p>
          <a:p>
            <a:pPr algn="l"/>
            <a:r>
              <a:rPr lang="en-US" sz="2100" b="1" dirty="0">
                <a:solidFill>
                  <a:schemeClr val="bg1"/>
                </a:solidFill>
                <a:latin typeface="Goudy Old Style" panose="02020502050305020303" pitchFamily="18" charset="77"/>
              </a:rPr>
              <a:t>Keeping alive your capacity for Wonder is important in embracing the call</a:t>
            </a:r>
          </a:p>
          <a:p>
            <a:pPr algn="l"/>
            <a:r>
              <a:rPr lang="en-US" sz="2100" dirty="0">
                <a:solidFill>
                  <a:schemeClr val="bg1"/>
                </a:solidFill>
                <a:latin typeface="Goudy Old Style" panose="02020502050305020303" pitchFamily="18" charset="77"/>
              </a:rPr>
              <a:t>"Oh, Peter!" exclaimed Lucy. "Do you think we can possibly have got back to Narnia?" "I wonder, is that an island or do we join on to it presently?" said Lucy. "Look!" said Lucy suddenly. "What's that?" She pointed to a long, silvery, snake-like thing that lay across the beach. "A stream! A stream!" shouted the others, and, tired as they were, they lost no time in clattering down the rocks and racing to the fresh water.” </a:t>
            </a:r>
          </a:p>
          <a:p>
            <a:pPr algn="l"/>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675AB0A5-EC23-D426-72F3-812C74F58E8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409CBBF-C2AF-4A0E-003F-3FB89E83BABB}"/>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169227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A6CA825-69F1-03E8-799B-6775CA135A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DF9EB-511C-9E15-316C-BF67B7954CE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BB7E5F5-79D7-03F8-96C5-BA270E410A79}"/>
              </a:ext>
            </a:extLst>
          </p:cNvPr>
          <p:cNvSpPr>
            <a:spLocks noGrp="1"/>
          </p:cNvSpPr>
          <p:nvPr>
            <p:ph type="subTitle" idx="1"/>
          </p:nvPr>
        </p:nvSpPr>
        <p:spPr>
          <a:xfrm>
            <a:off x="-1" y="-1"/>
            <a:ext cx="10938933" cy="6835139"/>
          </a:xfrm>
        </p:spPr>
        <p:txBody>
          <a:bodyPr>
            <a:normAutofit/>
          </a:bodyPr>
          <a:lstStyle/>
          <a:p>
            <a:pPr algn="l"/>
            <a:endParaRPr lang="en-US" sz="2100" b="0" i="1" dirty="0">
              <a:solidFill>
                <a:schemeClr val="bg1"/>
              </a:solidFill>
              <a:effectLst/>
              <a:latin typeface="Goudy Old Style" panose="02020502050305020303" pitchFamily="18" charset="77"/>
            </a:endParaRPr>
          </a:p>
          <a:p>
            <a:pPr algn="l"/>
            <a:r>
              <a:rPr lang="en-US" sz="2100" b="0" i="1" dirty="0">
                <a:solidFill>
                  <a:schemeClr val="bg1"/>
                </a:solidFill>
                <a:effectLst/>
                <a:latin typeface="Goudy Old Style" panose="02020502050305020303" pitchFamily="18" charset="77"/>
              </a:rPr>
              <a:t>And amazement seized them all, and they glorified God and were filled with awe, saying, “We have seen extraordinary things today.” </a:t>
            </a:r>
            <a:r>
              <a:rPr lang="en-US" sz="1600" b="0" dirty="0">
                <a:solidFill>
                  <a:schemeClr val="bg1"/>
                </a:solidFill>
                <a:effectLst/>
                <a:latin typeface="Goudy Old Style" panose="02020502050305020303" pitchFamily="18" charset="77"/>
              </a:rPr>
              <a:t>Lk. 5:26 </a:t>
            </a:r>
            <a:r>
              <a:rPr lang="en-US" sz="2100" b="0" i="1" dirty="0">
                <a:solidFill>
                  <a:schemeClr val="bg1"/>
                </a:solidFill>
                <a:effectLst/>
                <a:latin typeface="Goudy Old Style" panose="02020502050305020303" pitchFamily="18" charset="77"/>
              </a:rPr>
              <a:t>“Who is like you, O </a:t>
            </a:r>
            <a:r>
              <a:rPr lang="en-US" sz="2100" b="0" i="1" cap="small" dirty="0">
                <a:solidFill>
                  <a:schemeClr val="bg1"/>
                </a:solidFill>
                <a:effectLst/>
                <a:latin typeface="Goudy Old Style" panose="02020502050305020303" pitchFamily="18" charset="77"/>
              </a:rPr>
              <a:t>Lord</a:t>
            </a:r>
            <a:r>
              <a:rPr lang="en-US" sz="2100" b="0" i="1" dirty="0">
                <a:solidFill>
                  <a:schemeClr val="bg1"/>
                </a:solidFill>
                <a:effectLst/>
                <a:latin typeface="Goudy Old Style" panose="02020502050305020303" pitchFamily="18" charset="77"/>
              </a:rPr>
              <a:t>, among the gods? Who is like you, majestic in holiness, awesome in glorious deeds, doing wonders? </a:t>
            </a:r>
            <a:r>
              <a:rPr lang="en-US" sz="1600" b="0" dirty="0">
                <a:solidFill>
                  <a:schemeClr val="bg1"/>
                </a:solidFill>
                <a:effectLst/>
                <a:latin typeface="Goudy Old Style" panose="02020502050305020303" pitchFamily="18" charset="77"/>
              </a:rPr>
              <a:t>Ex. 15:11 </a:t>
            </a:r>
            <a:r>
              <a:rPr lang="en-US" sz="2100" b="0" i="1" dirty="0">
                <a:solidFill>
                  <a:schemeClr val="bg1"/>
                </a:solidFill>
                <a:effectLst/>
                <a:latin typeface="Goudy Old Style" panose="02020502050305020303" pitchFamily="18" charset="77"/>
              </a:rPr>
              <a:t>So that those who dwell at the ends of the earth are in awe at your signs. You make the going out of the morning and the evening to shout for joy. Ps. 65:8 Therefore let us be grateful for receiving a kingdom that cannot be shaken, and thus let us offer to God acceptable worship, with reverence and awe, for our God is a consuming fire. </a:t>
            </a:r>
            <a:r>
              <a:rPr lang="en-US" sz="1600" b="0" dirty="0">
                <a:solidFill>
                  <a:schemeClr val="bg1"/>
                </a:solidFill>
                <a:effectLst/>
                <a:latin typeface="Goudy Old Style" panose="02020502050305020303" pitchFamily="18" charset="77"/>
              </a:rPr>
              <a:t>Hebrews 12:28-29</a:t>
            </a:r>
          </a:p>
          <a:p>
            <a:pPr algn="l"/>
            <a:br>
              <a:rPr lang="en-US" sz="2100" b="0" i="1" dirty="0">
                <a:solidFill>
                  <a:schemeClr val="bg1"/>
                </a:solidFill>
                <a:effectLst/>
                <a:latin typeface="Goudy Old Style" panose="02020502050305020303" pitchFamily="18" charset="77"/>
              </a:rPr>
            </a:br>
            <a:endParaRPr lang="en-US" sz="2100" b="0" i="1" dirty="0">
              <a:solidFill>
                <a:schemeClr val="bg1"/>
              </a:solidFill>
              <a:effectLst/>
              <a:latin typeface="Goudy Old Style" panose="02020502050305020303" pitchFamily="18" charset="77"/>
            </a:endParaRPr>
          </a:p>
          <a:p>
            <a:pPr algn="l"/>
            <a:endParaRPr lang="en-US" sz="1600" b="0" i="0" dirty="0">
              <a:solidFill>
                <a:schemeClr val="bg1"/>
              </a:solidFill>
              <a:effectLst/>
              <a:latin typeface="Segoe UI" panose="020B0502040204020203" pitchFamily="34" charset="0"/>
            </a:endParaRPr>
          </a:p>
          <a:p>
            <a:pPr algn="l"/>
            <a:br>
              <a:rPr lang="en-US" sz="1600" b="0" i="0" dirty="0">
                <a:solidFill>
                  <a:schemeClr val="bg1"/>
                </a:solidFill>
                <a:effectLst/>
                <a:latin typeface="Segoe UI" panose="020B0502040204020203" pitchFamily="34" charset="0"/>
              </a:rPr>
            </a:br>
            <a:endParaRPr lang="en-US" sz="1600" b="0" i="0" dirty="0">
              <a:solidFill>
                <a:schemeClr val="bg1"/>
              </a:solidFill>
              <a:effectLst/>
              <a:latin typeface="Segoe UI" panose="020B0502040204020203" pitchFamily="34" charset="0"/>
            </a:endParaRPr>
          </a:p>
          <a:p>
            <a:pPr algn="l"/>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715B032-4FC1-FD4A-BBEC-EF49354B075E}"/>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1A23A751-43BC-7E87-D8E8-7969D4CF790C}"/>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206947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AA31543-A9AC-40A0-7EDB-944CC2CDF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D0343-AB11-8272-E02D-A2F3448DF42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52CE14C-0D62-C88D-279E-18283E22B5EF}"/>
              </a:ext>
            </a:extLst>
          </p:cNvPr>
          <p:cNvSpPr>
            <a:spLocks noGrp="1"/>
          </p:cNvSpPr>
          <p:nvPr>
            <p:ph type="subTitle" idx="1"/>
          </p:nvPr>
        </p:nvSpPr>
        <p:spPr>
          <a:xfrm>
            <a:off x="-1" y="-1"/>
            <a:ext cx="10938933" cy="6835139"/>
          </a:xfrm>
        </p:spPr>
        <p:txBody>
          <a:bodyPr>
            <a:noAutofit/>
          </a:bodyPr>
          <a:lstStyle/>
          <a:p>
            <a:pPr algn="l"/>
            <a:r>
              <a:rPr lang="en-US" sz="2100" b="0" i="0" dirty="0">
                <a:solidFill>
                  <a:schemeClr val="bg1"/>
                </a:solidFill>
                <a:effectLst/>
                <a:latin typeface="Goudy Old Style" panose="02020502050305020303" pitchFamily="18" charset="77"/>
              </a:rPr>
              <a:t>Deeper Dive: WONDER</a:t>
            </a:r>
          </a:p>
          <a:p>
            <a:pPr algn="l"/>
            <a:r>
              <a:rPr lang="en-US" sz="2100" dirty="0">
                <a:solidFill>
                  <a:schemeClr val="bg1"/>
                </a:solidFill>
                <a:latin typeface="Goudy Old Style" panose="02020502050305020303" pitchFamily="18" charset="77"/>
              </a:rPr>
              <a:t>Some quotations from George MacDonald, who Lewis famously said “baptized his imagination”</a:t>
            </a:r>
          </a:p>
          <a:p>
            <a:pPr algn="l"/>
            <a:r>
              <a:rPr lang="en-US" sz="2100" b="0" i="1" dirty="0">
                <a:solidFill>
                  <a:schemeClr val="bg1"/>
                </a:solidFill>
                <a:effectLst/>
                <a:latin typeface="Goudy Old Style" panose="02020502050305020303" pitchFamily="18" charset="77"/>
              </a:rPr>
              <a:t>To cease to wonder is to fall plumb-down from the childlike to the commonplace—the most undivine of all moods intellectual. Our nature can never be at home among things that are not wonderful to </a:t>
            </a:r>
            <a:r>
              <a:rPr lang="en-US" sz="2100" i="1" dirty="0">
                <a:solidFill>
                  <a:schemeClr val="bg1"/>
                </a:solidFill>
                <a:latin typeface="Goudy Old Style" panose="02020502050305020303" pitchFamily="18" charset="77"/>
              </a:rPr>
              <a:t>us. </a:t>
            </a:r>
          </a:p>
          <a:p>
            <a:pPr algn="l"/>
            <a:r>
              <a:rPr lang="en-US" sz="2100" b="0" i="1" dirty="0">
                <a:solidFill>
                  <a:schemeClr val="bg1"/>
                </a:solidFill>
                <a:effectLst/>
                <a:latin typeface="Goudy Old Style" panose="02020502050305020303" pitchFamily="18" charset="77"/>
              </a:rPr>
              <a:t>This made it more likely that he had seen a true vision, for instead of making common things look commonplace, as a false vision would have done, it had made common things disclose the wonderful that was in them.</a:t>
            </a:r>
          </a:p>
          <a:p>
            <a:pPr algn="l"/>
            <a:r>
              <a:rPr lang="en-US" sz="2100" i="1" dirty="0">
                <a:solidFill>
                  <a:schemeClr val="bg1"/>
                </a:solidFill>
                <a:latin typeface="Goudy Old Style" panose="02020502050305020303" pitchFamily="18" charset="77"/>
              </a:rPr>
              <a:t>It is not the things we see most clearly that influence us the most powerfully; undefined yet vivid visions of something beyond, something which eye has not seen nor ear heard, have far more influence than any logical sequences whereby the same things may be demonstrated to the intellect</a:t>
            </a:r>
            <a:endParaRPr lang="en-US" sz="2100" b="0" i="1" dirty="0">
              <a:solidFill>
                <a:schemeClr val="bg1"/>
              </a:solidFill>
              <a:effectLst/>
              <a:latin typeface="Goudy Old Style" panose="02020502050305020303" pitchFamily="18" charset="77"/>
            </a:endParaRPr>
          </a:p>
          <a:p>
            <a:pPr marL="0" marR="0" algn="l">
              <a:spcBef>
                <a:spcPts val="0"/>
              </a:spcBef>
              <a:spcAft>
                <a:spcPts val="0"/>
              </a:spcAft>
            </a:pPr>
            <a:br>
              <a:rPr lang="en-US" sz="2100" b="0" i="0" dirty="0">
                <a:solidFill>
                  <a:schemeClr val="bg1"/>
                </a:solidFill>
                <a:effectLst/>
                <a:latin typeface="Goudy Old Style" panose="02020502050305020303" pitchFamily="18" charset="77"/>
              </a:rPr>
            </a:br>
            <a:r>
              <a:rPr lang="en-US" sz="2100" b="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EXCERPT FROM </a:t>
            </a:r>
            <a:r>
              <a:rPr lang="en-US" sz="2100" b="1" u="sng"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LETTERS TO MALCOLM: CHIEFLY ON PRAYER</a:t>
            </a:r>
            <a:r>
              <a:rPr lang="en-US" sz="2100" b="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by C.S. Lewis</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b="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“It’s comical that you, of all people, should ask my views about prayer as worship or adoration. On this subject you yourself taught me nearly all I know. . . .You first taught me the great principle, “Begin where you are.” I had thought one had to start by summoning up what we believe about the goodness and greatness of God, by thinking about creation and redemption and “all the blessings of this life.” You turned to the brook and once more splashed your burning face and hands in the little waterfall and said, “Why not begin with this?”</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“And it worked. Apparently you have never guessed how much. That cushiony moss, that coldness and sound and dancing light were no doubt very minor blessings compared with “the means of grace and the hope of glory.” But then they were manifest. So far as they were concerned, sight had replaced</a:t>
            </a:r>
            <a:endParaRPr lang="en-US" sz="2100" dirty="0">
              <a:solidFill>
                <a:schemeClr val="bg1"/>
              </a:solidFill>
              <a:effectLst/>
              <a:latin typeface="Goudy Old Style" panose="02020502050305020303" pitchFamily="18" charset="77"/>
              <a:ea typeface="Calibri" panose="020F0502020204030204" pitchFamily="34" charset="0"/>
            </a:endParaRPr>
          </a:p>
        </p:txBody>
      </p:sp>
      <p:sp>
        <p:nvSpPr>
          <p:cNvPr id="6" name="Rectangle 2">
            <a:extLst>
              <a:ext uri="{FF2B5EF4-FFF2-40B4-BE49-F238E27FC236}">
                <a16:creationId xmlns:a16="http://schemas.microsoft.com/office/drawing/2014/main" id="{9FDB4330-791B-ADC6-1D12-6830E2364FD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1BD1B951-9C6E-8208-6847-91B1B41BD3B7}"/>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363188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30B25E-551A-DCDC-D1C6-61411E970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A0D60-C267-B52C-69FD-95A244B0E19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744352D-85D9-B99B-1174-386009CB675C}"/>
              </a:ext>
            </a:extLst>
          </p:cNvPr>
          <p:cNvSpPr>
            <a:spLocks noGrp="1"/>
          </p:cNvSpPr>
          <p:nvPr>
            <p:ph type="subTitle" idx="1"/>
          </p:nvPr>
        </p:nvSpPr>
        <p:spPr>
          <a:xfrm>
            <a:off x="-1" y="-1"/>
            <a:ext cx="10938933" cy="6835139"/>
          </a:xfrm>
        </p:spPr>
        <p:txBody>
          <a:bodyPr>
            <a:noAutofit/>
          </a:bodyPr>
          <a:lstStyle/>
          <a:p>
            <a:pPr algn="l"/>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faith. They were not the hope of glory; they were an exposition of the glory itself.</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“Yet you were not – or so it seemed to me – telling me that “Nature,” or “the beauties of Nature,” manifest the glory. No such abstraction as “Nature” comes into it. I was learning the far more secret doctrine that </a:t>
            </a:r>
            <a:r>
              <a:rPr lang="en-US" sz="2100" b="1" i="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pleasures </a:t>
            </a:r>
            <a:r>
              <a:rPr lang="en-US" sz="2100" b="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are shafts of the glory as it strikes our sensibility</a:t>
            </a: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As it impinges on our will or our understanding, we give it different names-goodness or truth or the like. But its flash upon our senses and mood is pleasure.</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“But aren’t there bad, unlawful pleasures? Certainly there are. But in calling them “bad pleasures” I take it we are using a kind of shorthand. We mean “pleasures snatched by unlawful acts.”  It is the stealing of the apple that is bad, not the sweetness. The sweetness is still a beam from the glory. That does not palliate the stealing. It makes it worse. There is sacrilege in the theft. We have abused a holy thing.</a:t>
            </a:r>
            <a:r>
              <a:rPr lang="en-US" sz="2100" dirty="0">
                <a:solidFill>
                  <a:schemeClr val="bg1"/>
                </a:solidFill>
                <a:latin typeface="Goudy Old Style" panose="02020502050305020303" pitchFamily="18" charset="77"/>
                <a:ea typeface="Calibri" panose="020F0502020204030204" pitchFamily="34" charset="0"/>
              </a:rPr>
              <a:t> </a:t>
            </a:r>
            <a:r>
              <a:rPr lang="en-US" sz="2100" b="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I have tried, since that moment, to make every pleasure into a channel of adoration.</a:t>
            </a: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I don’t mean simply by giving thanks for it. One must of course give thanks, but I mean something different. How shall I put it?</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“We can’t – or I can’t – hear the song of a bird simply as a sound. Its meaning or message (“That’s a bird”) comes with it inevitably-just as one can’t see a familiar word in print as a merely visual pattern. The reading is as involuntary as the seeing. When the wind roars I don’t just hear the roar; I “hear the wind.” In the same way it is possible to “read” as well as to “have” a pleasure. Or not even “as well as.” The distinction ought to become, and sometimes is, impossible; to receive it and to </a:t>
            </a:r>
            <a:r>
              <a:rPr lang="en-US" sz="2100" dirty="0" err="1">
                <a:solidFill>
                  <a:schemeClr val="bg1"/>
                </a:solidFill>
                <a:effectLst/>
                <a:latin typeface="Goudy Old Style" panose="02020502050305020303" pitchFamily="18" charset="77"/>
                <a:ea typeface="Calibri" panose="020F0502020204030204" pitchFamily="34" charset="0"/>
                <a:cs typeface="Arial" panose="020B0604020202020204" pitchFamily="34" charset="0"/>
              </a:rPr>
              <a:t>recognise</a:t>
            </a: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its divine source are a single experience. This heavenly fruit is instantly redolent of the orchard where it grew. This sweet air whispers of the country from whence it blows. It is a message. </a:t>
            </a:r>
            <a:endParaRPr lang="en-US" sz="2100" dirty="0">
              <a:solidFill>
                <a:schemeClr val="bg1"/>
              </a:solidFill>
              <a:effectLst/>
              <a:latin typeface="Goudy Old Style" panose="02020502050305020303" pitchFamily="18" charset="77"/>
              <a:ea typeface="Calibri" panose="020F0502020204030204" pitchFamily="34" charset="0"/>
            </a:endParaRPr>
          </a:p>
        </p:txBody>
      </p:sp>
      <p:sp>
        <p:nvSpPr>
          <p:cNvPr id="6" name="Rectangle 2">
            <a:extLst>
              <a:ext uri="{FF2B5EF4-FFF2-40B4-BE49-F238E27FC236}">
                <a16:creationId xmlns:a16="http://schemas.microsoft.com/office/drawing/2014/main" id="{7B370427-5B2A-B511-492D-FE39E8C060D8}"/>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1F4C502B-AB1C-9829-09D1-B078C1FA26AA}"/>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132973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D3DA16-B5E6-C685-9445-0F05E10E3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BAAE0-00C6-FACB-F9D1-BCA1E4749FB9}"/>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3931465-A144-8FCC-2CBC-CE638FC93200}"/>
              </a:ext>
            </a:extLst>
          </p:cNvPr>
          <p:cNvSpPr>
            <a:spLocks noGrp="1"/>
          </p:cNvSpPr>
          <p:nvPr>
            <p:ph type="subTitle" idx="1"/>
          </p:nvPr>
        </p:nvSpPr>
        <p:spPr>
          <a:xfrm>
            <a:off x="-1" y="-1"/>
            <a:ext cx="10938933" cy="6835139"/>
          </a:xfrm>
        </p:spPr>
        <p:txBody>
          <a:bodyPr>
            <a:noAutofit/>
          </a:bodyPr>
          <a:lstStyle/>
          <a:p>
            <a:pPr algn="l"/>
            <a:r>
              <a:rPr lang="en-US" sz="2100" b="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“We know we are being touched by a finger of that right hand at which there are pleasures for evermore. There need be no question of thanks or praise as a separate event, something done afterwards. To experience the tiny theophany is itself to adore.</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a:t>
            </a:r>
            <a:endParaRPr lang="en-US" sz="2100" dirty="0">
              <a:solidFill>
                <a:schemeClr val="bg1"/>
              </a:solidFill>
              <a:effectLst/>
              <a:latin typeface="Goudy Old Style" panose="02020502050305020303" pitchFamily="18" charset="77"/>
              <a:ea typeface="Calibri" panose="020F0502020204030204" pitchFamily="34" charset="0"/>
            </a:endParaRPr>
          </a:p>
          <a:p>
            <a:pPr marL="0" marR="0" algn="l">
              <a:spcBef>
                <a:spcPts val="0"/>
              </a:spcBef>
              <a:spcAft>
                <a:spcPts val="0"/>
              </a:spcAft>
            </a:pPr>
            <a:r>
              <a:rPr lang="en-US" sz="2100" b="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“Gratitude exclaims, very properly, “How good of God to give me this.” Adoration says: “What must be the quality of that Being whose far-off and momentary coruscations are like this!”  One’s mind runs back up the sunbeam to the sun.”</a:t>
            </a:r>
            <a:endParaRPr lang="en-US" sz="2100" dirty="0">
              <a:solidFill>
                <a:schemeClr val="bg1"/>
              </a:solidFill>
              <a:effectLst/>
              <a:latin typeface="Goudy Old Style" panose="02020502050305020303" pitchFamily="18" charset="77"/>
              <a:ea typeface="Calibri" panose="020F0502020204030204" pitchFamily="34" charset="0"/>
            </a:endParaRPr>
          </a:p>
        </p:txBody>
      </p:sp>
      <p:sp>
        <p:nvSpPr>
          <p:cNvPr id="6" name="Rectangle 2">
            <a:extLst>
              <a:ext uri="{FF2B5EF4-FFF2-40B4-BE49-F238E27FC236}">
                <a16:creationId xmlns:a16="http://schemas.microsoft.com/office/drawing/2014/main" id="{EEFEE2B9-8466-DA4A-5D50-43AE2116517D}"/>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585123B-C9A5-7C7C-6CD2-F0AAD653752F}"/>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144423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78321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0A2667-3507-7729-1E4C-7373C039E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77FF3C-8137-858F-F36F-16278C218C2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F354B68-B205-E525-27A2-F41BE373535D}"/>
              </a:ext>
            </a:extLst>
          </p:cNvPr>
          <p:cNvSpPr>
            <a:spLocks noGrp="1"/>
          </p:cNvSpPr>
          <p:nvPr>
            <p:ph type="subTitle" idx="1"/>
          </p:nvPr>
        </p:nvSpPr>
        <p:spPr>
          <a:xfrm>
            <a:off x="-1" y="-1"/>
            <a:ext cx="10938933" cy="6835139"/>
          </a:xfrm>
        </p:spPr>
        <p:txBody>
          <a:bodyPr>
            <a:noAutofit/>
          </a:bodyPr>
          <a:lstStyle/>
          <a:p>
            <a:endParaRPr lang="la-Latn" sz="2200" b="0" i="1" dirty="0">
              <a:solidFill>
                <a:schemeClr val="bg1"/>
              </a:solidFill>
              <a:effectLst/>
              <a:latin typeface="Goudy Old Style" panose="02020502050305020303" pitchFamily="18" charset="77"/>
            </a:endParaRPr>
          </a:p>
          <a:p>
            <a:r>
              <a:rPr lang="la-Latn" sz="2200" b="1" u="sng" dirty="0">
                <a:solidFill>
                  <a:schemeClr val="bg1"/>
                </a:solidFill>
                <a:latin typeface="Goudy Old Style" panose="02020502050305020303" pitchFamily="18" charset="77"/>
              </a:rPr>
              <a:t>O MAGNUM MYSTERIUM</a:t>
            </a:r>
          </a:p>
          <a:p>
            <a:r>
              <a:rPr lang="la-Latn" sz="2200" b="0" i="1" dirty="0">
                <a:solidFill>
                  <a:schemeClr val="bg1"/>
                </a:solidFill>
                <a:effectLst/>
                <a:latin typeface="Goudy Old Style" panose="02020502050305020303" pitchFamily="18" charset="77"/>
              </a:rPr>
              <a:t>O magnum mysterium,</a:t>
            </a:r>
            <a:br>
              <a:rPr lang="la-Latn" sz="2200" b="0" i="1" dirty="0">
                <a:solidFill>
                  <a:schemeClr val="bg1"/>
                </a:solidFill>
                <a:effectLst/>
                <a:latin typeface="Goudy Old Style" panose="02020502050305020303" pitchFamily="18" charset="77"/>
              </a:rPr>
            </a:br>
            <a:r>
              <a:rPr lang="la-Latn" sz="2200" b="0" i="1" dirty="0">
                <a:solidFill>
                  <a:schemeClr val="bg1"/>
                </a:solidFill>
                <a:effectLst/>
                <a:latin typeface="Goudy Old Style" panose="02020502050305020303" pitchFamily="18" charset="77"/>
              </a:rPr>
              <a:t>et admirabile sacramentum,</a:t>
            </a:r>
            <a:br>
              <a:rPr lang="la-Latn" sz="2200" b="0" i="1" dirty="0">
                <a:solidFill>
                  <a:schemeClr val="bg1"/>
                </a:solidFill>
                <a:effectLst/>
                <a:latin typeface="Goudy Old Style" panose="02020502050305020303" pitchFamily="18" charset="77"/>
              </a:rPr>
            </a:br>
            <a:r>
              <a:rPr lang="la-Latn" sz="2200" b="0" i="1" dirty="0">
                <a:solidFill>
                  <a:schemeClr val="bg1"/>
                </a:solidFill>
                <a:effectLst/>
                <a:latin typeface="Goudy Old Style" panose="02020502050305020303" pitchFamily="18" charset="77"/>
              </a:rPr>
              <a:t>ut animalia viderent Dominum natum,</a:t>
            </a:r>
            <a:br>
              <a:rPr lang="la-Latn" sz="2200" b="0" i="1" dirty="0">
                <a:solidFill>
                  <a:schemeClr val="bg1"/>
                </a:solidFill>
                <a:effectLst/>
                <a:latin typeface="Goudy Old Style" panose="02020502050305020303" pitchFamily="18" charset="77"/>
              </a:rPr>
            </a:br>
            <a:r>
              <a:rPr lang="la-Latn" sz="2200" b="0" i="1" dirty="0">
                <a:solidFill>
                  <a:schemeClr val="bg1"/>
                </a:solidFill>
                <a:effectLst/>
                <a:latin typeface="Goudy Old Style" panose="02020502050305020303" pitchFamily="18" charset="77"/>
              </a:rPr>
              <a:t>iacentem in praesepio!</a:t>
            </a:r>
            <a:br>
              <a:rPr lang="la-Latn" sz="2200" b="0" i="1" dirty="0">
                <a:solidFill>
                  <a:schemeClr val="bg1"/>
                </a:solidFill>
                <a:effectLst/>
                <a:latin typeface="Goudy Old Style" panose="02020502050305020303" pitchFamily="18" charset="77"/>
              </a:rPr>
            </a:br>
            <a:r>
              <a:rPr lang="la-Latn" sz="2200" b="0" i="1" dirty="0">
                <a:solidFill>
                  <a:schemeClr val="bg1"/>
                </a:solidFill>
                <a:effectLst/>
                <a:latin typeface="Goudy Old Style" panose="02020502050305020303" pitchFamily="18" charset="77"/>
              </a:rPr>
              <a:t>Beata Virgo, cujus viscera</a:t>
            </a:r>
            <a:br>
              <a:rPr lang="la-Latn" sz="2200" b="0" i="1" dirty="0">
                <a:solidFill>
                  <a:schemeClr val="bg1"/>
                </a:solidFill>
                <a:effectLst/>
                <a:latin typeface="Goudy Old Style" panose="02020502050305020303" pitchFamily="18" charset="77"/>
              </a:rPr>
            </a:br>
            <a:r>
              <a:rPr lang="la-Latn" sz="2200" b="0" i="1" dirty="0">
                <a:solidFill>
                  <a:schemeClr val="bg1"/>
                </a:solidFill>
                <a:effectLst/>
                <a:latin typeface="Goudy Old Style" panose="02020502050305020303" pitchFamily="18" charset="77"/>
              </a:rPr>
              <a:t>meruerunt portare</a:t>
            </a:r>
            <a:br>
              <a:rPr lang="la-Latn" sz="2200" b="0" i="1" dirty="0">
                <a:solidFill>
                  <a:schemeClr val="bg1"/>
                </a:solidFill>
                <a:effectLst/>
                <a:latin typeface="Goudy Old Style" panose="02020502050305020303" pitchFamily="18" charset="77"/>
              </a:rPr>
            </a:br>
            <a:r>
              <a:rPr lang="la-Latn" sz="2200" b="0" i="1" dirty="0">
                <a:solidFill>
                  <a:schemeClr val="bg1"/>
                </a:solidFill>
                <a:effectLst/>
                <a:latin typeface="Goudy Old Style" panose="02020502050305020303" pitchFamily="18" charset="77"/>
              </a:rPr>
              <a:t>Dominum Iesum Christum.</a:t>
            </a:r>
            <a:br>
              <a:rPr lang="la-Latn" sz="2200" b="0" i="1" dirty="0">
                <a:solidFill>
                  <a:schemeClr val="bg1"/>
                </a:solidFill>
                <a:effectLst/>
                <a:latin typeface="Goudy Old Style" panose="02020502050305020303" pitchFamily="18" charset="77"/>
              </a:rPr>
            </a:br>
            <a:r>
              <a:rPr lang="la-Latn" sz="2200" b="0" i="1" dirty="0">
                <a:solidFill>
                  <a:schemeClr val="bg1"/>
                </a:solidFill>
                <a:effectLst/>
                <a:latin typeface="Goudy Old Style" panose="02020502050305020303" pitchFamily="18" charset="77"/>
              </a:rPr>
              <a:t>Alleluia!</a:t>
            </a:r>
          </a:p>
          <a:p>
            <a:r>
              <a:rPr lang="en-US" sz="2200" b="0" i="0" dirty="0">
                <a:solidFill>
                  <a:schemeClr val="bg1"/>
                </a:solidFill>
                <a:effectLst/>
                <a:latin typeface="Goudy Old Style" panose="02020502050305020303" pitchFamily="18" charset="77"/>
              </a:rPr>
              <a:t>O great mystery,</a:t>
            </a:r>
            <a:br>
              <a:rPr lang="en-US" sz="2200" dirty="0">
                <a:solidFill>
                  <a:schemeClr val="bg1"/>
                </a:solidFill>
                <a:latin typeface="Goudy Old Style" panose="02020502050305020303" pitchFamily="18" charset="77"/>
              </a:rPr>
            </a:br>
            <a:r>
              <a:rPr lang="en-US" sz="2200" b="0" i="0" dirty="0">
                <a:solidFill>
                  <a:schemeClr val="bg1"/>
                </a:solidFill>
                <a:effectLst/>
                <a:latin typeface="Goudy Old Style" panose="02020502050305020303" pitchFamily="18" charset="77"/>
              </a:rPr>
              <a:t>and wondrous sacrament,</a:t>
            </a:r>
            <a:br>
              <a:rPr lang="en-US" sz="2200" dirty="0">
                <a:solidFill>
                  <a:schemeClr val="bg1"/>
                </a:solidFill>
                <a:latin typeface="Goudy Old Style" panose="02020502050305020303" pitchFamily="18" charset="77"/>
              </a:rPr>
            </a:br>
            <a:r>
              <a:rPr lang="en-US" sz="2200" b="0" i="0" dirty="0">
                <a:solidFill>
                  <a:schemeClr val="bg1"/>
                </a:solidFill>
                <a:effectLst/>
                <a:latin typeface="Goudy Old Style" panose="02020502050305020303" pitchFamily="18" charset="77"/>
              </a:rPr>
              <a:t>that animals should see the newborn Lord,</a:t>
            </a:r>
            <a:br>
              <a:rPr lang="en-US" sz="2200" dirty="0">
                <a:solidFill>
                  <a:schemeClr val="bg1"/>
                </a:solidFill>
                <a:latin typeface="Goudy Old Style" panose="02020502050305020303" pitchFamily="18" charset="77"/>
              </a:rPr>
            </a:br>
            <a:r>
              <a:rPr lang="en-US" sz="2200" b="0" i="0" dirty="0">
                <a:solidFill>
                  <a:schemeClr val="bg1"/>
                </a:solidFill>
                <a:effectLst/>
                <a:latin typeface="Goudy Old Style" panose="02020502050305020303" pitchFamily="18" charset="77"/>
              </a:rPr>
              <a:t>lying in a manger!</a:t>
            </a:r>
            <a:br>
              <a:rPr lang="en-US" sz="2200" dirty="0">
                <a:solidFill>
                  <a:schemeClr val="bg1"/>
                </a:solidFill>
                <a:latin typeface="Goudy Old Style" panose="02020502050305020303" pitchFamily="18" charset="77"/>
              </a:rPr>
            </a:br>
            <a:r>
              <a:rPr lang="en-US" sz="2200" b="0" i="0" dirty="0">
                <a:solidFill>
                  <a:schemeClr val="bg1"/>
                </a:solidFill>
                <a:effectLst/>
                <a:latin typeface="Goudy Old Style" panose="02020502050305020303" pitchFamily="18" charset="77"/>
              </a:rPr>
              <a:t>Blessed is the virgin whose womb</a:t>
            </a:r>
            <a:br>
              <a:rPr lang="en-US" sz="2200" dirty="0">
                <a:solidFill>
                  <a:schemeClr val="bg1"/>
                </a:solidFill>
                <a:latin typeface="Goudy Old Style" panose="02020502050305020303" pitchFamily="18" charset="77"/>
              </a:rPr>
            </a:br>
            <a:r>
              <a:rPr lang="en-US" sz="2200" b="0" i="0" dirty="0">
                <a:solidFill>
                  <a:schemeClr val="bg1"/>
                </a:solidFill>
                <a:effectLst/>
                <a:latin typeface="Goudy Old Style" panose="02020502050305020303" pitchFamily="18" charset="77"/>
              </a:rPr>
              <a:t>was worthy to bear</a:t>
            </a:r>
            <a:br>
              <a:rPr lang="en-US" sz="2200" dirty="0">
                <a:solidFill>
                  <a:schemeClr val="bg1"/>
                </a:solidFill>
                <a:latin typeface="Goudy Old Style" panose="02020502050305020303" pitchFamily="18" charset="77"/>
              </a:rPr>
            </a:br>
            <a:r>
              <a:rPr lang="en-US" sz="2200" b="0" i="0" dirty="0">
                <a:solidFill>
                  <a:schemeClr val="bg1"/>
                </a:solidFill>
                <a:effectLst/>
                <a:latin typeface="Goudy Old Style" panose="02020502050305020303" pitchFamily="18" charset="77"/>
              </a:rPr>
              <a:t>the Lord, Jesus Christ.</a:t>
            </a:r>
            <a:br>
              <a:rPr lang="en-US" sz="2200" dirty="0">
                <a:solidFill>
                  <a:schemeClr val="bg1"/>
                </a:solidFill>
                <a:latin typeface="Goudy Old Style" panose="02020502050305020303" pitchFamily="18" charset="77"/>
              </a:rPr>
            </a:br>
            <a:r>
              <a:rPr lang="en-US" sz="2200" b="0" i="0" dirty="0">
                <a:solidFill>
                  <a:schemeClr val="bg1"/>
                </a:solidFill>
                <a:effectLst/>
                <a:latin typeface="Goudy Old Style" panose="02020502050305020303" pitchFamily="18" charset="77"/>
              </a:rPr>
              <a:t>Alleluia!</a:t>
            </a:r>
          </a:p>
          <a:p>
            <a:r>
              <a:rPr lang="en-US" sz="1600" i="1" dirty="0">
                <a:solidFill>
                  <a:schemeClr val="bg1"/>
                </a:solidFill>
                <a:latin typeface="Goudy Old Style" panose="02020502050305020303" pitchFamily="18" charset="77"/>
                <a:ea typeface="Calibri" panose="020F0502020204030204" pitchFamily="34" charset="0"/>
              </a:rPr>
              <a:t>Text:</a:t>
            </a:r>
            <a:r>
              <a:rPr lang="en-US" sz="1600" dirty="0">
                <a:solidFill>
                  <a:schemeClr val="bg1"/>
                </a:solidFill>
                <a:latin typeface="Goudy Old Style" panose="02020502050305020303" pitchFamily="18" charset="77"/>
                <a:ea typeface="Calibri" panose="020F0502020204030204" pitchFamily="34" charset="0"/>
              </a:rPr>
              <a:t> 10</a:t>
            </a:r>
            <a:r>
              <a:rPr lang="en-US" sz="1600" baseline="30000" dirty="0">
                <a:solidFill>
                  <a:schemeClr val="bg1"/>
                </a:solidFill>
                <a:latin typeface="Goudy Old Style" panose="02020502050305020303" pitchFamily="18" charset="77"/>
                <a:ea typeface="Calibri" panose="020F0502020204030204" pitchFamily="34" charset="0"/>
              </a:rPr>
              <a:t>th</a:t>
            </a:r>
            <a:r>
              <a:rPr lang="en-US" sz="1600" dirty="0">
                <a:solidFill>
                  <a:schemeClr val="bg1"/>
                </a:solidFill>
                <a:latin typeface="Goudy Old Style" panose="02020502050305020303" pitchFamily="18" charset="77"/>
                <a:ea typeface="Calibri" panose="020F0502020204030204" pitchFamily="34" charset="0"/>
              </a:rPr>
              <a:t> century, incorporated into Fifth Responsory for Christmas Day</a:t>
            </a:r>
          </a:p>
          <a:p>
            <a:r>
              <a:rPr lang="en-US" sz="1600" i="1" dirty="0">
                <a:solidFill>
                  <a:schemeClr val="bg1"/>
                </a:solidFill>
                <a:effectLst/>
                <a:latin typeface="Goudy Old Style" panose="02020502050305020303" pitchFamily="18" charset="77"/>
                <a:ea typeface="Calibri" panose="020F0502020204030204" pitchFamily="34" charset="0"/>
              </a:rPr>
              <a:t>Music:</a:t>
            </a:r>
            <a:r>
              <a:rPr lang="en-US" sz="1600" dirty="0">
                <a:solidFill>
                  <a:schemeClr val="bg1"/>
                </a:solidFill>
                <a:effectLst/>
                <a:latin typeface="Goudy Old Style" panose="02020502050305020303" pitchFamily="18" charset="77"/>
                <a:ea typeface="Calibri" panose="020F0502020204030204" pitchFamily="34" charset="0"/>
              </a:rPr>
              <a:t> Morton </a:t>
            </a:r>
            <a:r>
              <a:rPr lang="en-US" sz="1600" dirty="0" err="1">
                <a:solidFill>
                  <a:schemeClr val="bg1"/>
                </a:solidFill>
                <a:effectLst/>
                <a:latin typeface="Goudy Old Style" panose="02020502050305020303" pitchFamily="18" charset="77"/>
                <a:ea typeface="Calibri" panose="020F0502020204030204" pitchFamily="34" charset="0"/>
              </a:rPr>
              <a:t>Lauridsen</a:t>
            </a:r>
            <a:r>
              <a:rPr lang="en-US" sz="1600">
                <a:solidFill>
                  <a:schemeClr val="bg1"/>
                </a:solidFill>
                <a:effectLst/>
                <a:latin typeface="Goudy Old Style" panose="02020502050305020303" pitchFamily="18" charset="77"/>
                <a:ea typeface="Calibri" panose="020F0502020204030204" pitchFamily="34" charset="0"/>
              </a:rPr>
              <a:t>, 1994</a:t>
            </a:r>
            <a:endParaRPr lang="en-US" sz="1600" dirty="0">
              <a:solidFill>
                <a:schemeClr val="bg1"/>
              </a:solidFill>
              <a:effectLst/>
              <a:latin typeface="Goudy Old Style" panose="02020502050305020303" pitchFamily="18" charset="77"/>
              <a:ea typeface="Calibri" panose="020F0502020204030204" pitchFamily="34" charset="0"/>
            </a:endParaRPr>
          </a:p>
        </p:txBody>
      </p:sp>
      <p:sp>
        <p:nvSpPr>
          <p:cNvPr id="6" name="Rectangle 2">
            <a:extLst>
              <a:ext uri="{FF2B5EF4-FFF2-40B4-BE49-F238E27FC236}">
                <a16:creationId xmlns:a16="http://schemas.microsoft.com/office/drawing/2014/main" id="{69E25071-EDEE-9F7B-13E5-685C4F72BBD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582F1559-BE31-1E22-3927-4D4CE921DA7D}"/>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262243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3518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Queen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67201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fontScale="70000" lnSpcReduction="20000"/>
          </a:bodyPr>
          <a:lstStyle/>
          <a:p>
            <a:pPr algn="l"/>
            <a:endParaRPr lang="en-US" sz="800" b="1" dirty="0">
              <a:solidFill>
                <a:schemeClr val="bg1"/>
              </a:solidFill>
              <a:latin typeface="Goudy Old Style" charset="0"/>
              <a:ea typeface="Goudy Old Style" charset="0"/>
              <a:cs typeface="Goudy Old Style" charset="0"/>
            </a:endParaRPr>
          </a:p>
          <a:p>
            <a:pPr algn="l">
              <a:lnSpc>
                <a:spcPct val="100000"/>
              </a:lnSpc>
              <a:spcBef>
                <a:spcPts val="600"/>
              </a:spcBef>
            </a:pPr>
            <a:r>
              <a:rPr lang="en-US" sz="3600" b="1" i="0" dirty="0">
                <a:solidFill>
                  <a:srgbClr val="001D35"/>
                </a:solidFill>
                <a:effectLst/>
                <a:latin typeface="Goudy Old Style" panose="02020502050305020303" pitchFamily="18" charset="77"/>
              </a:rPr>
              <a:t>Imagination: What Does It Mean to Inhabit a Story</a:t>
            </a:r>
            <a:endParaRPr lang="en-US" sz="3600" b="1" dirty="0">
              <a:latin typeface="Goudy Old Style" panose="02020502050305020303" pitchFamily="18" charset="77"/>
            </a:endParaRPr>
          </a:p>
          <a:p>
            <a:pPr algn="l">
              <a:lnSpc>
                <a:spcPct val="100000"/>
              </a:lnSpc>
              <a:spcBef>
                <a:spcPts val="0"/>
              </a:spcBef>
            </a:pPr>
            <a:r>
              <a:rPr lang="en-US" sz="3600" b="1" dirty="0">
                <a:latin typeface="Goudy Old Style" panose="02020502050305020303" pitchFamily="18" charset="77"/>
              </a:rPr>
              <a:t>“The shaping of our loves, desires, and imagination thus happens primarily </a:t>
            </a:r>
          </a:p>
          <a:p>
            <a:pPr algn="l">
              <a:lnSpc>
                <a:spcPct val="100000"/>
              </a:lnSpc>
              <a:spcBef>
                <a:spcPts val="0"/>
              </a:spcBef>
            </a:pPr>
            <a:r>
              <a:rPr lang="en-US" sz="3600" b="1" i="1" dirty="0">
                <a:solidFill>
                  <a:schemeClr val="bg1"/>
                </a:solidFill>
                <a:latin typeface="Goudy Old Style" panose="02020502050305020303" pitchFamily="18" charset="77"/>
              </a:rPr>
              <a:t>The Narnia stories are deeply grounded in the Biblical story and its four major scenes of Creation, Fall, Redemption, and New Creation. The White Witch, Miraz, and other evil characters in the Narnia stories are all engaged in the evil enchantment of encouraging a </a:t>
            </a:r>
            <a:r>
              <a:rPr lang="en-US" sz="3600" b="1" i="1" u="sng" dirty="0">
                <a:solidFill>
                  <a:schemeClr val="bg1"/>
                </a:solidFill>
                <a:latin typeface="Goudy Old Style" panose="02020502050305020303" pitchFamily="18" charset="77"/>
              </a:rPr>
              <a:t>Disciplined Forgetting </a:t>
            </a:r>
            <a:r>
              <a:rPr lang="en-US" sz="3600" b="1" i="1" dirty="0">
                <a:solidFill>
                  <a:schemeClr val="bg1"/>
                </a:solidFill>
                <a:latin typeface="Goudy Old Style" panose="02020502050305020303" pitchFamily="18" charset="77"/>
              </a:rPr>
              <a:t>of Aslan, his Story, and the Deep Magic. </a:t>
            </a:r>
          </a:p>
          <a:p>
            <a:pPr algn="l">
              <a:lnSpc>
                <a:spcPct val="100000"/>
              </a:lnSpc>
              <a:spcBef>
                <a:spcPts val="0"/>
              </a:spcBef>
            </a:pPr>
            <a:endParaRPr lang="en-US" sz="3600" b="1" i="1" dirty="0">
              <a:solidFill>
                <a:schemeClr val="bg1"/>
              </a:solidFill>
              <a:latin typeface="Goudy Old Style" panose="02020502050305020303" pitchFamily="18" charset="77"/>
            </a:endParaRPr>
          </a:p>
          <a:p>
            <a:pPr algn="l">
              <a:lnSpc>
                <a:spcPct val="100000"/>
              </a:lnSpc>
              <a:spcBef>
                <a:spcPts val="0"/>
              </a:spcBef>
            </a:pPr>
            <a:r>
              <a:rPr lang="en-US" sz="3600" dirty="0">
                <a:solidFill>
                  <a:schemeClr val="bg1"/>
                </a:solidFill>
                <a:latin typeface="Goudy Old Style" panose="02020502050305020303" pitchFamily="18" charset="77"/>
              </a:rPr>
              <a:t>In </a:t>
            </a:r>
            <a:r>
              <a:rPr lang="en-US" sz="3600" i="1" dirty="0">
                <a:solidFill>
                  <a:schemeClr val="bg1"/>
                </a:solidFill>
                <a:latin typeface="Goudy Old Style" panose="02020502050305020303" pitchFamily="18" charset="77"/>
              </a:rPr>
              <a:t>The </a:t>
            </a:r>
            <a:r>
              <a:rPr lang="en-US" sz="3600" i="1" dirty="0" err="1">
                <a:solidFill>
                  <a:schemeClr val="bg1"/>
                </a:solidFill>
                <a:latin typeface="Goudy Old Style" panose="02020502050305020303" pitchFamily="18" charset="77"/>
              </a:rPr>
              <a:t>Chonicles</a:t>
            </a:r>
            <a:r>
              <a:rPr lang="en-US" sz="3600" i="1" dirty="0">
                <a:solidFill>
                  <a:schemeClr val="bg1"/>
                </a:solidFill>
                <a:latin typeface="Goudy Old Style" panose="02020502050305020303" pitchFamily="18" charset="77"/>
              </a:rPr>
              <a:t> of Narnia</a:t>
            </a:r>
            <a:r>
              <a:rPr lang="en-US" sz="3600" dirty="0">
                <a:solidFill>
                  <a:schemeClr val="bg1"/>
                </a:solidFill>
                <a:latin typeface="Goudy Old Style" panose="02020502050305020303" pitchFamily="18" charset="77"/>
              </a:rPr>
              <a:t>, Lewis wants to show us through Story, experienced through the eyes and experiences and emotions of children, the Truth and Beauty and Goodness of Creation, the horror of the Fall, the immense Love shown in redemption, and the Hope and Joy and Glory of  the New Creation, even though it is not yet fully realized but where we see that “Aslan is on the move” (the theological concept of the Now and Not Yet). </a:t>
            </a:r>
          </a:p>
          <a:p>
            <a:pPr algn="l">
              <a:lnSpc>
                <a:spcPct val="110000"/>
              </a:lnSpc>
              <a:spcBef>
                <a:spcPts val="600"/>
              </a:spcBef>
            </a:pPr>
            <a:r>
              <a:rPr lang="en-US" sz="3600" b="1" i="0" dirty="0">
                <a:solidFill>
                  <a:schemeClr val="bg1"/>
                </a:solidFill>
                <a:effectLst/>
                <a:latin typeface="Goudy Old Style" panose="02020502050305020303" pitchFamily="18" charset="77"/>
              </a:rPr>
              <a:t>Unseen Realities</a:t>
            </a:r>
          </a:p>
          <a:p>
            <a:pPr algn="l">
              <a:lnSpc>
                <a:spcPct val="110000"/>
              </a:lnSpc>
              <a:spcBef>
                <a:spcPts val="600"/>
              </a:spcBef>
            </a:pPr>
            <a:r>
              <a:rPr lang="en-US" sz="3600" b="0" i="0" dirty="0">
                <a:solidFill>
                  <a:schemeClr val="bg1"/>
                </a:solidFill>
                <a:effectLst/>
                <a:latin typeface="Goudy Old Style" panose="02020502050305020303" pitchFamily="18" charset="77"/>
              </a:rPr>
              <a:t>For this light momentary affliction is preparing for us an eternal weight of glory beyond all comparison, </a:t>
            </a:r>
            <a:r>
              <a:rPr lang="en-US" sz="3600" b="1" i="0" baseline="30000" dirty="0">
                <a:solidFill>
                  <a:schemeClr val="bg1"/>
                </a:solidFill>
                <a:effectLst/>
                <a:latin typeface="Goudy Old Style" panose="02020502050305020303" pitchFamily="18" charset="77"/>
              </a:rPr>
              <a:t> </a:t>
            </a:r>
            <a:r>
              <a:rPr lang="en-US" sz="3600" b="0" i="0" dirty="0">
                <a:solidFill>
                  <a:schemeClr val="bg1"/>
                </a:solidFill>
                <a:effectLst/>
                <a:latin typeface="Goudy Old Style" panose="02020502050305020303" pitchFamily="18" charset="77"/>
              </a:rPr>
              <a:t>as we look not to the things that are seen but to the things that are unseen. For the things that are seen are transient, but the things that are unseen are eternal.—</a:t>
            </a:r>
            <a:r>
              <a:rPr lang="en-US" sz="3600" b="0" i="1" dirty="0">
                <a:solidFill>
                  <a:schemeClr val="bg1"/>
                </a:solidFill>
                <a:effectLst/>
                <a:latin typeface="Goudy Old Style" panose="02020502050305020303" pitchFamily="18" charset="77"/>
              </a:rPr>
              <a:t>2 Corinthians 4:17-18</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9801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E691AD-9242-E2CB-B796-75F74D42F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D730B-1359-2561-FDAD-93A31C191E2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EC9F28-F5DA-C1EC-B85F-AEB9044B9F91}"/>
              </a:ext>
            </a:extLst>
          </p:cNvPr>
          <p:cNvSpPr>
            <a:spLocks noGrp="1"/>
          </p:cNvSpPr>
          <p:nvPr>
            <p:ph type="subTitle" idx="1"/>
          </p:nvPr>
        </p:nvSpPr>
        <p:spPr>
          <a:xfrm>
            <a:off x="0" y="-1"/>
            <a:ext cx="10537371" cy="6835139"/>
          </a:xfrm>
        </p:spPr>
        <p:txBody>
          <a:bodyPr>
            <a:normAutofit fontScale="62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3500" b="1" dirty="0">
                <a:solidFill>
                  <a:schemeClr val="bg1"/>
                </a:solidFill>
                <a:latin typeface="Goudy Old Style" charset="0"/>
                <a:ea typeface="Goudy Old Style" charset="0"/>
                <a:cs typeface="Goudy Old Style" charset="0"/>
              </a:rPr>
              <a:t>Why Prince Caspian is especially relevant today </a:t>
            </a:r>
          </a:p>
          <a:p>
            <a:pPr algn="l">
              <a:lnSpc>
                <a:spcPct val="110000"/>
              </a:lnSpc>
            </a:pPr>
            <a:r>
              <a:rPr lang="en-US" sz="3500" b="0" i="0" dirty="0">
                <a:solidFill>
                  <a:schemeClr val="bg1"/>
                </a:solidFill>
                <a:effectLst/>
                <a:latin typeface="Goudy Old Style" panose="02020502050305020303" pitchFamily="18" charset="77"/>
              </a:rPr>
              <a:t>Imagine living in a land </a:t>
            </a:r>
          </a:p>
          <a:p>
            <a:pPr algn="l">
              <a:lnSpc>
                <a:spcPct val="110000"/>
              </a:lnSpc>
            </a:pPr>
            <a:r>
              <a:rPr lang="en-US" sz="3500" b="0" i="0" dirty="0">
                <a:solidFill>
                  <a:schemeClr val="bg1"/>
                </a:solidFill>
                <a:effectLst/>
                <a:latin typeface="Goudy Old Style" panose="02020502050305020303" pitchFamily="18" charset="77"/>
              </a:rPr>
              <a:t>--that had forgotten its history and substituted a revisionist narrative that said all evidences of the Divine were foolish myths, </a:t>
            </a:r>
          </a:p>
          <a:p>
            <a:pPr algn="l">
              <a:lnSpc>
                <a:spcPct val="110000"/>
              </a:lnSpc>
            </a:pPr>
            <a:r>
              <a:rPr lang="en-US" sz="3500" b="0" i="0" dirty="0">
                <a:solidFill>
                  <a:schemeClr val="bg1"/>
                </a:solidFill>
                <a:effectLst/>
                <a:latin typeface="Goudy Old Style" panose="02020502050305020303" pitchFamily="18" charset="77"/>
              </a:rPr>
              <a:t>--where individuals struggled to practice their faith while being surrounded by a sea of doubters and skeptics, </a:t>
            </a:r>
          </a:p>
          <a:p>
            <a:pPr algn="l">
              <a:lnSpc>
                <a:spcPct val="110000"/>
              </a:lnSpc>
            </a:pPr>
            <a:r>
              <a:rPr lang="en-US" sz="3500" b="0" i="0" dirty="0">
                <a:solidFill>
                  <a:schemeClr val="bg1"/>
                </a:solidFill>
                <a:effectLst/>
                <a:latin typeface="Goudy Old Style" panose="02020502050305020303" pitchFamily="18" charset="77"/>
              </a:rPr>
              <a:t>--where Evil seemed poised to triumph over Good, and</a:t>
            </a:r>
          </a:p>
          <a:p>
            <a:pPr algn="l">
              <a:lnSpc>
                <a:spcPct val="110000"/>
              </a:lnSpc>
            </a:pPr>
            <a:r>
              <a:rPr lang="en-US" sz="3500" dirty="0">
                <a:solidFill>
                  <a:schemeClr val="bg1"/>
                </a:solidFill>
                <a:latin typeface="Goudy Old Style" panose="02020502050305020303" pitchFamily="18" charset="77"/>
              </a:rPr>
              <a:t>--</a:t>
            </a:r>
            <a:r>
              <a:rPr lang="en-US" sz="3500" b="0" i="0" dirty="0">
                <a:solidFill>
                  <a:schemeClr val="bg1"/>
                </a:solidFill>
                <a:effectLst/>
                <a:latin typeface="Goudy Old Style" panose="02020502050305020303" pitchFamily="18" charset="77"/>
              </a:rPr>
              <a:t> where even the strongest believers wondered sometimes whether they had been abandoned. </a:t>
            </a:r>
          </a:p>
          <a:p>
            <a:pPr algn="l">
              <a:lnSpc>
                <a:spcPct val="110000"/>
              </a:lnSpc>
              <a:spcAft>
                <a:spcPts val="300"/>
              </a:spcAft>
            </a:pPr>
            <a:br>
              <a:rPr lang="en-US" sz="3500" b="0" i="0" dirty="0">
                <a:solidFill>
                  <a:schemeClr val="bg1"/>
                </a:solidFill>
                <a:effectLst/>
                <a:latin typeface="Goudy Old Style" panose="02020502050305020303" pitchFamily="18" charset="77"/>
              </a:rPr>
            </a:br>
            <a:r>
              <a:rPr lang="en-US" sz="3500" b="0" i="0" dirty="0">
                <a:solidFill>
                  <a:schemeClr val="bg1"/>
                </a:solidFill>
                <a:effectLst/>
                <a:latin typeface="Goudy Old Style" panose="02020502050305020303" pitchFamily="18" charset="77"/>
              </a:rPr>
              <a:t>Welcome to the world of </a:t>
            </a:r>
            <a:r>
              <a:rPr lang="en-US" sz="3500" b="0" i="1" dirty="0">
                <a:solidFill>
                  <a:schemeClr val="bg1"/>
                </a:solidFill>
                <a:effectLst/>
                <a:latin typeface="Goudy Old Style" panose="02020502050305020303" pitchFamily="18" charset="77"/>
              </a:rPr>
              <a:t>Prince Caspian</a:t>
            </a:r>
            <a:r>
              <a:rPr lang="en-US" sz="3500" b="0" i="0" dirty="0">
                <a:solidFill>
                  <a:schemeClr val="bg1"/>
                </a:solidFill>
                <a:effectLst/>
                <a:latin typeface="Goudy Old Style" panose="02020502050305020303" pitchFamily="18" charset="77"/>
              </a:rPr>
              <a:t>, the next book of the Chronicles of Narnia after </a:t>
            </a:r>
            <a:r>
              <a:rPr lang="en-US" sz="3500" b="0" i="1" dirty="0">
                <a:solidFill>
                  <a:schemeClr val="bg1"/>
                </a:solidFill>
                <a:effectLst/>
                <a:latin typeface="Goudy Old Style" panose="02020502050305020303" pitchFamily="18" charset="77"/>
              </a:rPr>
              <a:t>The Lion, the Witch, and the Wardrobe</a:t>
            </a:r>
            <a:r>
              <a:rPr lang="en-US" sz="3500" b="0" i="0" dirty="0">
                <a:solidFill>
                  <a:schemeClr val="bg1"/>
                </a:solidFill>
                <a:effectLst/>
                <a:latin typeface="Goudy Old Style" panose="02020502050305020303" pitchFamily="18" charset="77"/>
              </a:rPr>
              <a:t>. C.S. Lewis wrote that this book concerns the “restoration of the true religion after a corruption.</a:t>
            </a:r>
          </a:p>
          <a:p>
            <a:pPr algn="l">
              <a:lnSpc>
                <a:spcPct val="110000"/>
              </a:lnSpc>
            </a:pPr>
            <a:r>
              <a:rPr lang="en-US" sz="3500" b="0" i="0" dirty="0">
                <a:solidFill>
                  <a:schemeClr val="bg1"/>
                </a:solidFill>
                <a:effectLst/>
                <a:latin typeface="Goudy Old Style" panose="02020502050305020303" pitchFamily="18" charset="77"/>
              </a:rPr>
              <a:t>We will be examining such themes as </a:t>
            </a:r>
          </a:p>
          <a:p>
            <a:pPr algn="l">
              <a:lnSpc>
                <a:spcPct val="110000"/>
              </a:lnSpc>
            </a:pPr>
            <a:r>
              <a:rPr lang="en-US" sz="3500" b="0" i="0" dirty="0">
                <a:solidFill>
                  <a:schemeClr val="bg1"/>
                </a:solidFill>
                <a:effectLst/>
                <a:latin typeface="Goudy Old Style" panose="02020502050305020303" pitchFamily="18" charset="77"/>
              </a:rPr>
              <a:t>   --how disbelief and doubt creep into our lives, </a:t>
            </a:r>
          </a:p>
          <a:p>
            <a:pPr algn="l">
              <a:lnSpc>
                <a:spcPct val="110000"/>
              </a:lnSpc>
            </a:pPr>
            <a:r>
              <a:rPr lang="en-US" sz="3500" b="0" i="0" dirty="0">
                <a:solidFill>
                  <a:schemeClr val="bg1"/>
                </a:solidFill>
                <a:effectLst/>
                <a:latin typeface="Goudy Old Style" panose="02020502050305020303" pitchFamily="18" charset="77"/>
              </a:rPr>
              <a:t>   --the effects of living under the wrong framework of reality, </a:t>
            </a:r>
          </a:p>
          <a:p>
            <a:pPr algn="l">
              <a:lnSpc>
                <a:spcPct val="110000"/>
              </a:lnSpc>
            </a:pPr>
            <a:r>
              <a:rPr lang="en-US" sz="3500" b="0" i="0" dirty="0">
                <a:solidFill>
                  <a:schemeClr val="bg1"/>
                </a:solidFill>
                <a:effectLst/>
                <a:latin typeface="Goudy Old Style" panose="02020502050305020303" pitchFamily="18" charset="77"/>
              </a:rPr>
              <a:t>   --the importance of cultivating virtue and courage, and </a:t>
            </a:r>
          </a:p>
          <a:p>
            <a:pPr algn="l">
              <a:lnSpc>
                <a:spcPct val="110000"/>
              </a:lnSpc>
            </a:pPr>
            <a:r>
              <a:rPr lang="en-US" sz="3500" b="0" i="0" dirty="0">
                <a:solidFill>
                  <a:schemeClr val="bg1"/>
                </a:solidFill>
                <a:effectLst/>
                <a:latin typeface="Goudy Old Style" panose="02020502050305020303" pitchFamily="18" charset="77"/>
              </a:rPr>
              <a:t>   --the priority of seeking the Kingdom of God with our whole heart.</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03BF0CD5-E8B5-F968-C831-062D9A2C465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22BF40-F05E-8928-87C7-796FF3A4B1FF}"/>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13877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64C21E-C16F-E4D0-3DE0-B34880B6E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EF488-150E-6CC5-25F8-83253415752E}"/>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B598C39-49CB-F103-F332-AEADCAE95E25}"/>
              </a:ext>
            </a:extLst>
          </p:cNvPr>
          <p:cNvSpPr>
            <a:spLocks noGrp="1"/>
          </p:cNvSpPr>
          <p:nvPr>
            <p:ph type="subTitle" idx="1"/>
          </p:nvPr>
        </p:nvSpPr>
        <p:spPr>
          <a:xfrm>
            <a:off x="0" y="-1"/>
            <a:ext cx="10784586" cy="6835139"/>
          </a:xfrm>
        </p:spPr>
        <p:txBody>
          <a:bodyPr>
            <a:normAutofit/>
          </a:bodyPr>
          <a:lstStyle/>
          <a:p>
            <a:pPr algn="l"/>
            <a:r>
              <a:rPr lang="en-US" sz="2200" b="1" dirty="0">
                <a:solidFill>
                  <a:schemeClr val="bg1"/>
                </a:solidFill>
                <a:latin typeface="Goudy Old Style" panose="02020502050305020303" pitchFamily="18" charset="77"/>
              </a:rPr>
              <a:t>Chapter 1: “The Island”</a:t>
            </a:r>
          </a:p>
          <a:p>
            <a:pPr algn="l"/>
            <a:r>
              <a:rPr lang="en-US" sz="2200" i="1" dirty="0">
                <a:solidFill>
                  <a:schemeClr val="bg1"/>
                </a:solidFill>
                <a:latin typeface="Goudy Old Style" panose="02020502050305020303" pitchFamily="18" charset="77"/>
              </a:rPr>
              <a:t>(Firing the imagination—what island? There was no island in the previous story. What could this mean?)</a:t>
            </a:r>
          </a:p>
          <a:p>
            <a:pPr algn="l"/>
            <a:r>
              <a:rPr lang="en-US" sz="2200" dirty="0">
                <a:solidFill>
                  <a:schemeClr val="bg1"/>
                </a:solidFill>
                <a:latin typeface="Goudy Old Style" panose="02020502050305020303" pitchFamily="18" charset="77"/>
              </a:rPr>
              <a:t>Peter, Susan, Edmund, and Lucy are together in a country train station returning back to boarding school when they feel tugged at and realize it’s Magic, so they hold hands and embrace the adventure</a:t>
            </a:r>
          </a:p>
          <a:p>
            <a:pPr algn="l"/>
            <a:r>
              <a:rPr lang="en-US" sz="2200" dirty="0">
                <a:solidFill>
                  <a:schemeClr val="bg1"/>
                </a:solidFill>
                <a:latin typeface="Goudy Old Style" panose="02020502050305020303" pitchFamily="18" charset="77"/>
              </a:rPr>
              <a:t>They find themselves landed in a thick and silent wood and Lucy immediately wonders if they are back in Narnia; Peter says they might be anywhere</a:t>
            </a:r>
          </a:p>
          <a:p>
            <a:pPr algn="l"/>
            <a:r>
              <a:rPr lang="en-US" sz="2200" dirty="0">
                <a:solidFill>
                  <a:schemeClr val="bg1"/>
                </a:solidFill>
                <a:latin typeface="Goudy Old Style" panose="02020502050305020303" pitchFamily="18" charset="77"/>
              </a:rPr>
              <a:t>They explore and make their way to a beautiful sandy beach on the sea, have a brief frolic, then realize they need to find water and food, so they set off to search for a stream</a:t>
            </a:r>
          </a:p>
          <a:p>
            <a:pPr algn="l"/>
            <a:r>
              <a:rPr lang="en-US" sz="2200" dirty="0">
                <a:solidFill>
                  <a:schemeClr val="bg1"/>
                </a:solidFill>
                <a:latin typeface="Goudy Old Style" panose="02020502050305020303" pitchFamily="18" charset="77"/>
              </a:rPr>
              <a:t>In their exploration they determine they are on an island, find a beautiful clear stream, and then in exploring the wood find an apple orchard and an ancient and very high wall</a:t>
            </a:r>
          </a:p>
          <a:p>
            <a:pPr algn="l"/>
            <a:r>
              <a:rPr lang="en-US" sz="2200" b="1" dirty="0">
                <a:solidFill>
                  <a:schemeClr val="bg1"/>
                </a:solidFill>
                <a:latin typeface="Goudy Old Style" panose="02020502050305020303" pitchFamily="18" charset="77"/>
              </a:rPr>
              <a:t>Themes</a:t>
            </a:r>
          </a:p>
          <a:p>
            <a:pPr algn="l"/>
            <a:r>
              <a:rPr lang="en-US" sz="2150" dirty="0">
                <a:solidFill>
                  <a:schemeClr val="bg1"/>
                </a:solidFill>
                <a:latin typeface="Goudy Old Style" panose="02020502050305020303" pitchFamily="18" charset="77"/>
              </a:rPr>
              <a:t>The call to Narnia/the Kingdom often comes when you do not expect it and aren’t looking for it</a:t>
            </a:r>
          </a:p>
          <a:p>
            <a:pPr algn="l"/>
            <a:r>
              <a:rPr lang="en-US" sz="2200" dirty="0">
                <a:solidFill>
                  <a:schemeClr val="bg1"/>
                </a:solidFill>
                <a:latin typeface="Goudy Old Style" panose="02020502050305020303" pitchFamily="18" charset="77"/>
              </a:rPr>
              <a:t>There is wisdom in being guided by “the books”</a:t>
            </a:r>
          </a:p>
          <a:p>
            <a:pPr algn="l"/>
            <a:r>
              <a:rPr lang="en-US" sz="2200" dirty="0">
                <a:solidFill>
                  <a:schemeClr val="bg1"/>
                </a:solidFill>
                <a:latin typeface="Goudy Old Style" panose="02020502050305020303" pitchFamily="18" charset="77"/>
              </a:rPr>
              <a:t>Being proactive, accepting the adventure, and exploring are needful</a:t>
            </a:r>
          </a:p>
          <a:p>
            <a:pPr algn="l"/>
            <a:r>
              <a:rPr lang="en-US" sz="2200" dirty="0">
                <a:solidFill>
                  <a:schemeClr val="bg1"/>
                </a:solidFill>
                <a:latin typeface="Goudy Old Style" panose="02020502050305020303" pitchFamily="18" charset="77"/>
              </a:rPr>
              <a:t>Keeping alive your capacity for Wonder is important in embracing the call</a:t>
            </a: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7313F6A1-3CC8-A116-2005-C21CBFD42D8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0766216F-B0D3-1B7F-5D48-FABA26C961C4}"/>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53613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D8CC258-C688-5B43-B058-3BF00C207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41BE9-91A6-219D-3F8B-9D739B9305B5}"/>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F96D5B8E-3DAA-A6AF-9219-B1AA6A7381C4}"/>
              </a:ext>
            </a:extLst>
          </p:cNvPr>
          <p:cNvSpPr>
            <a:spLocks noGrp="1"/>
          </p:cNvSpPr>
          <p:nvPr>
            <p:ph type="subTitle" idx="1"/>
          </p:nvPr>
        </p:nvSpPr>
        <p:spPr>
          <a:xfrm>
            <a:off x="0" y="-1"/>
            <a:ext cx="10784586" cy="6835139"/>
          </a:xfrm>
        </p:spPr>
        <p:txBody>
          <a:bodyPr>
            <a:normAutofit fontScale="92500" lnSpcReduction="10000"/>
          </a:bodyPr>
          <a:lstStyle/>
          <a:p>
            <a:pPr algn="l"/>
            <a:r>
              <a:rPr lang="en-US" b="1" dirty="0">
                <a:solidFill>
                  <a:schemeClr val="bg1"/>
                </a:solidFill>
                <a:latin typeface="Goudy Old Style" panose="02020502050305020303" pitchFamily="18" charset="77"/>
              </a:rPr>
              <a:t>Peter, Susan, Edmund, and Lucy are together in a country train station returning back to boarding school when they feel tugged at and realize it’s Magic, so they hold hands and embrace the adventure</a:t>
            </a:r>
          </a:p>
          <a:p>
            <a:pPr algn="l"/>
            <a:r>
              <a:rPr lang="en-US" sz="2300" dirty="0">
                <a:solidFill>
                  <a:schemeClr val="bg1"/>
                </a:solidFill>
                <a:latin typeface="Goudy Old Style" panose="02020502050305020303" pitchFamily="18" charset="77"/>
              </a:rPr>
              <a:t>“They were, in fact, on their way back to school... The first part of the journey, when they were all together, always seemed to be part of the holidays; but now when they would be saying good-bye and going different ways so soon, everyone felt that the holidays were really over and everyone felt their term-time feelings beginning again, and they were all rather gloomy and no one could think of anything to say…It was an empty, sleepy, country station and there was hardly anyone on the platform except themselves. Suddenly Lucy gave a sharp little cry, like someone who has been stung by a wasp. "What's up, Lu?" said Edmund — and then suddenly broke off and made a noise like "Ow!" "What on earth—",began Peter…"I'm not touching you," said Susan. "Someone is pulling me…” Everyone noticed that all the others' faces had gone very white. "I felt just the same," said Edmund in a breathless voice. "As if I were being dragged along. A most frightful pulling-ugh! it's beginning again." "Me too," said Lucy. "Oh, I can't bear it." "Look sharp!" shouted Edmund. "All catch hands and keep together. This is Magic — I can tell by the feeling. Quick!" "Yes," said Susan. "Hold hands. Oh, I do wish it would stop-oh!"</a:t>
            </a:r>
          </a:p>
          <a:p>
            <a:pPr algn="l"/>
            <a:r>
              <a:rPr lang="en-US" b="1" dirty="0">
                <a:solidFill>
                  <a:schemeClr val="bg1"/>
                </a:solidFill>
                <a:latin typeface="Goudy Old Style" panose="02020502050305020303" pitchFamily="18" charset="77"/>
              </a:rPr>
              <a:t>They find themselves landed in a thick and silent wood and Lucy immediately wonders if they are back in Narnia; Peter says they might be anywhere</a:t>
            </a:r>
          </a:p>
          <a:p>
            <a:pPr algn="l"/>
            <a:r>
              <a:rPr lang="en-US" sz="2300" dirty="0">
                <a:solidFill>
                  <a:schemeClr val="bg1"/>
                </a:solidFill>
                <a:latin typeface="Goudy Old Style" panose="02020502050305020303" pitchFamily="18" charset="77"/>
              </a:rPr>
              <a:t>“Next moment the luggage, the seat, the platform, and the station had completely vanished. The four children, holding hands and panting, found themselves standing in a woody place — such a woody place that branches were sticking into them and there was hardly room to move. They all rubbed their eyes and took a deep breath. "Oh, Peter!" exclaimed Lucy. "Do you think we can possibly have got back to Narnia?" "It might be anywhere," said Peter. "I can't see a yard in all these trees. Let's try to get into the open — if there is any open."</a:t>
            </a:r>
          </a:p>
        </p:txBody>
      </p:sp>
      <p:sp>
        <p:nvSpPr>
          <p:cNvPr id="6" name="Rectangle 2">
            <a:extLst>
              <a:ext uri="{FF2B5EF4-FFF2-40B4-BE49-F238E27FC236}">
                <a16:creationId xmlns:a16="http://schemas.microsoft.com/office/drawing/2014/main" id="{E06FB285-B17D-CE17-4F09-66C06649AE99}"/>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76B6E5E4-01E7-4A78-8A40-BAB16F8EB76B}"/>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148049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D59113A-8CA4-C3C8-AADE-03E1C0C65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2A46D-014C-AA33-CAD4-FAE883F28AD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EBAB7769-1136-C120-C11D-8A3CC592EB36}"/>
              </a:ext>
            </a:extLst>
          </p:cNvPr>
          <p:cNvSpPr>
            <a:spLocks noGrp="1"/>
          </p:cNvSpPr>
          <p:nvPr>
            <p:ph type="subTitle" idx="1"/>
          </p:nvPr>
        </p:nvSpPr>
        <p:spPr>
          <a:xfrm>
            <a:off x="0" y="-1"/>
            <a:ext cx="10784586" cy="6835139"/>
          </a:xfrm>
        </p:spPr>
        <p:txBody>
          <a:bodyPr>
            <a:normAutofit fontScale="92500" lnSpcReduction="10000"/>
          </a:bodyPr>
          <a:lstStyle/>
          <a:p>
            <a:pPr algn="l"/>
            <a:r>
              <a:rPr lang="en-US" sz="2200" b="1" dirty="0">
                <a:solidFill>
                  <a:schemeClr val="bg1"/>
                </a:solidFill>
                <a:latin typeface="Goudy Old Style" panose="02020502050305020303" pitchFamily="18" charset="77"/>
              </a:rPr>
              <a:t>They explore and make their way to a beautiful sandy beach on the sea, have a brief frolic, then realize they need to find water and food, so they set off to search for a stream</a:t>
            </a:r>
          </a:p>
          <a:p>
            <a:pPr algn="l"/>
            <a:r>
              <a:rPr lang="en-US" sz="2100" dirty="0">
                <a:solidFill>
                  <a:schemeClr val="bg1"/>
                </a:solidFill>
                <a:latin typeface="Goudy Old Style" panose="02020502050305020303" pitchFamily="18" charset="77"/>
              </a:rPr>
              <a:t>“…After a few steps they found themselves at the edge of the wood, looking down on a sandy beach. A few yards away a very calm sea was falling on the sand with such tiny ripples that it made hardly any sound. There was no land in sight and no clouds in the sky. The sun was about where it ought to be at ten o'clock in the morning, and the sea was a dazzling blue. They stood sniffing in the sea-smell. "By Jove!" said Peter. "This is good enough." Five minutes later everyone was barefooted and wading in the cool clear water. "This is better than being in a stuffy train on the way back to Latin and French and Algebra!" said Edmund. And then for quite a long time there was no more talking, only splashing and looking for shrimps and crabs. "All the same," said Susan presently, "I suppose we'll have to make some plans. We shall want something to eat before long.” Everyone else now felt thirsty, as one usually is after wading in salt water under a hot sun. "It's like being shipwrecked," remarked Edmund. "In the books they always find springs of clear, fresh water on the island. We'd better go and look for them." ""If there are streams they're bound to come down to the sea, and if we walk along the beach we're bound to come to them."</a:t>
            </a:r>
          </a:p>
          <a:p>
            <a:pPr algn="l"/>
            <a:r>
              <a:rPr lang="en-US" sz="2200" b="1" dirty="0">
                <a:solidFill>
                  <a:schemeClr val="bg1"/>
                </a:solidFill>
                <a:latin typeface="Goudy Old Style" panose="02020502050305020303" pitchFamily="18" charset="77"/>
              </a:rPr>
              <a:t>In their exploration they determine they are on an island, find a beautiful clear stream, and then in exploring the wood find an apple orchard and an ancient and very high wall</a:t>
            </a:r>
          </a:p>
          <a:p>
            <a:pPr algn="l"/>
            <a:r>
              <a:rPr lang="en-US" sz="2300" dirty="0">
                <a:solidFill>
                  <a:schemeClr val="bg1"/>
                </a:solidFill>
                <a:latin typeface="Goudy Old Style" panose="02020502050305020303" pitchFamily="18" charset="77"/>
              </a:rPr>
              <a:t>"I wonder, is that an island or do we join on to it presently?" said Lucy. "Don't know," said Peter and they all plodded on in silence. The shore that they were walking on drew nearer and nearer to the opposite shore, and as they came round each promontory the children expected to find the place where the two joined. But in this they were disappointed. They came to some rocks which they had to climb and from the top they could see a fairway ahead and — "Oh bother!" said Edmund, "it's no good. We shan't be able to get to those other woods at all. We're on an island!" It was true. At this point the channel between them and the opposite coast was only about thirty or forty yards wide; but they could now see that this was its narrowest place. After that, their own coast bent round to the right again and they could see open sea between it and the mainland. It was obvious that they had</a:t>
            </a:r>
            <a:endParaRPr lang="en-US" sz="23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05B71654-DB71-16BE-3647-189F550FB210}"/>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3FB3D93-F997-F433-ACBC-C3C0119976C9}"/>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458066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40772</TotalTime>
  <Words>5716</Words>
  <Application>Microsoft Macintosh PowerPoint</Application>
  <PresentationFormat>Widescreen</PresentationFormat>
  <Paragraphs>179</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Goudy Old Style</vt:lpstr>
      <vt:lpstr>Segoe UI</vt:lpstr>
      <vt:lpstr>system-ui</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431</cp:revision>
  <cp:lastPrinted>2019-02-13T16:31:27Z</cp:lastPrinted>
  <dcterms:created xsi:type="dcterms:W3CDTF">2018-09-19T14:45:23Z</dcterms:created>
  <dcterms:modified xsi:type="dcterms:W3CDTF">2025-09-16T00:32:23Z</dcterms:modified>
</cp:coreProperties>
</file>